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0" r:id="rId1"/>
  </p:sldMasterIdLst>
  <p:notesMasterIdLst>
    <p:notesMasterId r:id="rId24"/>
  </p:notesMasterIdLst>
  <p:sldIdLst>
    <p:sldId id="256" r:id="rId2"/>
    <p:sldId id="258" r:id="rId3"/>
    <p:sldId id="260" r:id="rId4"/>
    <p:sldId id="280" r:id="rId5"/>
    <p:sldId id="279" r:id="rId6"/>
    <p:sldId id="282" r:id="rId7"/>
    <p:sldId id="284" r:id="rId8"/>
    <p:sldId id="286" r:id="rId9"/>
    <p:sldId id="261" r:id="rId10"/>
    <p:sldId id="259" r:id="rId11"/>
    <p:sldId id="271" r:id="rId12"/>
    <p:sldId id="281" r:id="rId13"/>
    <p:sldId id="278" r:id="rId14"/>
    <p:sldId id="268" r:id="rId15"/>
    <p:sldId id="262" r:id="rId16"/>
    <p:sldId id="273" r:id="rId17"/>
    <p:sldId id="264" r:id="rId18"/>
    <p:sldId id="283" r:id="rId19"/>
    <p:sldId id="265" r:id="rId20"/>
    <p:sldId id="266" r:id="rId21"/>
    <p:sldId id="285"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01E31-ADA2-496E-AF21-585EEE55C9D3}" v="214" dt="2019-09-11T19:41:43.461"/>
    <p1510:client id="{9B36495C-4EC5-6CAF-93CF-5A95120F6FC3}" v="968" dt="2019-09-11T00:50:35.848"/>
    <p1510:client id="{9EA39A57-120B-E37C-ACE2-68F1EE0C1AE2}" v="36" dt="2019-09-11T21:36:06.274"/>
    <p1510:client id="{BE660500-277F-0D9E-1CFE-8A961BD33D1F}" v="10" dt="2019-09-11T20:10:08.7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05CFF-A9F3-47BD-BFB7-1C28D6013241}" type="datetimeFigureOut">
              <a:rPr lang="en-US" smtClean="0"/>
              <a:t>9/19/2019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522BB6-4C95-48D2-B3EA-52E2C75332DD}" type="slidenum">
              <a:rPr lang="en-US" smtClean="0"/>
              <a:t>‹#›</a:t>
            </a:fld>
            <a:endParaRPr lang="en-US"/>
          </a:p>
        </p:txBody>
      </p:sp>
    </p:spTree>
    <p:extLst>
      <p:ext uri="{BB962C8B-B14F-4D97-AF65-F5344CB8AC3E}">
        <p14:creationId xmlns:p14="http://schemas.microsoft.com/office/powerpoint/2010/main" val="1309645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1</a:t>
            </a:fld>
            <a:endParaRPr lang="en-US"/>
          </a:p>
        </p:txBody>
      </p:sp>
    </p:spTree>
    <p:extLst>
      <p:ext uri="{BB962C8B-B14F-4D97-AF65-F5344CB8AC3E}">
        <p14:creationId xmlns:p14="http://schemas.microsoft.com/office/powerpoint/2010/main" val="1723217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14</a:t>
            </a:fld>
            <a:endParaRPr lang="en-US"/>
          </a:p>
        </p:txBody>
      </p:sp>
    </p:spTree>
    <p:extLst>
      <p:ext uri="{BB962C8B-B14F-4D97-AF65-F5344CB8AC3E}">
        <p14:creationId xmlns:p14="http://schemas.microsoft.com/office/powerpoint/2010/main" val="4278011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15</a:t>
            </a:fld>
            <a:endParaRPr lang="en-US"/>
          </a:p>
        </p:txBody>
      </p:sp>
    </p:spTree>
    <p:extLst>
      <p:ext uri="{BB962C8B-B14F-4D97-AF65-F5344CB8AC3E}">
        <p14:creationId xmlns:p14="http://schemas.microsoft.com/office/powerpoint/2010/main" val="3228319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16</a:t>
            </a:fld>
            <a:endParaRPr lang="en-US"/>
          </a:p>
        </p:txBody>
      </p:sp>
    </p:spTree>
    <p:extLst>
      <p:ext uri="{BB962C8B-B14F-4D97-AF65-F5344CB8AC3E}">
        <p14:creationId xmlns:p14="http://schemas.microsoft.com/office/powerpoint/2010/main" val="67526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17</a:t>
            </a:fld>
            <a:endParaRPr lang="en-US"/>
          </a:p>
        </p:txBody>
      </p:sp>
    </p:spTree>
    <p:extLst>
      <p:ext uri="{BB962C8B-B14F-4D97-AF65-F5344CB8AC3E}">
        <p14:creationId xmlns:p14="http://schemas.microsoft.com/office/powerpoint/2010/main" val="67700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19</a:t>
            </a:fld>
            <a:endParaRPr lang="en-US"/>
          </a:p>
        </p:txBody>
      </p:sp>
    </p:spTree>
    <p:extLst>
      <p:ext uri="{BB962C8B-B14F-4D97-AF65-F5344CB8AC3E}">
        <p14:creationId xmlns:p14="http://schemas.microsoft.com/office/powerpoint/2010/main" val="3261798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20</a:t>
            </a:fld>
            <a:endParaRPr lang="en-US"/>
          </a:p>
        </p:txBody>
      </p:sp>
    </p:spTree>
    <p:extLst>
      <p:ext uri="{BB962C8B-B14F-4D97-AF65-F5344CB8AC3E}">
        <p14:creationId xmlns:p14="http://schemas.microsoft.com/office/powerpoint/2010/main" val="773619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22</a:t>
            </a:fld>
            <a:endParaRPr lang="en-US"/>
          </a:p>
        </p:txBody>
      </p:sp>
    </p:spTree>
    <p:extLst>
      <p:ext uri="{BB962C8B-B14F-4D97-AF65-F5344CB8AC3E}">
        <p14:creationId xmlns:p14="http://schemas.microsoft.com/office/powerpoint/2010/main" val="1134594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2</a:t>
            </a:fld>
            <a:endParaRPr lang="en-US"/>
          </a:p>
        </p:txBody>
      </p:sp>
    </p:spTree>
    <p:extLst>
      <p:ext uri="{BB962C8B-B14F-4D97-AF65-F5344CB8AC3E}">
        <p14:creationId xmlns:p14="http://schemas.microsoft.com/office/powerpoint/2010/main" val="1549065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3</a:t>
            </a:fld>
            <a:endParaRPr lang="en-US"/>
          </a:p>
        </p:txBody>
      </p:sp>
    </p:spTree>
    <p:extLst>
      <p:ext uri="{BB962C8B-B14F-4D97-AF65-F5344CB8AC3E}">
        <p14:creationId xmlns:p14="http://schemas.microsoft.com/office/powerpoint/2010/main" val="2464383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4</a:t>
            </a:fld>
            <a:endParaRPr lang="en-US"/>
          </a:p>
        </p:txBody>
      </p:sp>
    </p:spTree>
    <p:extLst>
      <p:ext uri="{BB962C8B-B14F-4D97-AF65-F5344CB8AC3E}">
        <p14:creationId xmlns:p14="http://schemas.microsoft.com/office/powerpoint/2010/main" val="3744950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5</a:t>
            </a:fld>
            <a:endParaRPr lang="en-US"/>
          </a:p>
        </p:txBody>
      </p:sp>
    </p:spTree>
    <p:extLst>
      <p:ext uri="{BB962C8B-B14F-4D97-AF65-F5344CB8AC3E}">
        <p14:creationId xmlns:p14="http://schemas.microsoft.com/office/powerpoint/2010/main" val="1333450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9</a:t>
            </a:fld>
            <a:endParaRPr lang="en-US"/>
          </a:p>
        </p:txBody>
      </p:sp>
    </p:spTree>
    <p:extLst>
      <p:ext uri="{BB962C8B-B14F-4D97-AF65-F5344CB8AC3E}">
        <p14:creationId xmlns:p14="http://schemas.microsoft.com/office/powerpoint/2010/main" val="2354953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10</a:t>
            </a:fld>
            <a:endParaRPr lang="en-US"/>
          </a:p>
        </p:txBody>
      </p:sp>
    </p:spTree>
    <p:extLst>
      <p:ext uri="{BB962C8B-B14F-4D97-AF65-F5344CB8AC3E}">
        <p14:creationId xmlns:p14="http://schemas.microsoft.com/office/powerpoint/2010/main" val="1163166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11</a:t>
            </a:fld>
            <a:endParaRPr lang="en-US"/>
          </a:p>
        </p:txBody>
      </p:sp>
    </p:spTree>
    <p:extLst>
      <p:ext uri="{BB962C8B-B14F-4D97-AF65-F5344CB8AC3E}">
        <p14:creationId xmlns:p14="http://schemas.microsoft.com/office/powerpoint/2010/main" val="1341060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522BB6-4C95-48D2-B3EA-52E2C75332DD}" type="slidenum">
              <a:rPr lang="en-US" smtClean="0"/>
              <a:t>13</a:t>
            </a:fld>
            <a:endParaRPr lang="en-US"/>
          </a:p>
        </p:txBody>
      </p:sp>
    </p:spTree>
    <p:extLst>
      <p:ext uri="{BB962C8B-B14F-4D97-AF65-F5344CB8AC3E}">
        <p14:creationId xmlns:p14="http://schemas.microsoft.com/office/powerpoint/2010/main" val="4225987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07BD81E-41EB-4048-9125-4B3E986A30E5}"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190868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7BD81E-41EB-4048-9125-4B3E986A30E5}" type="datetimeFigureOut">
              <a:rPr lang="en-US" smtClean="0"/>
              <a:pPr/>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273501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7BD81E-41EB-4048-9125-4B3E986A30E5}" type="datetimeFigureOut">
              <a:rPr lang="en-US" smtClean="0"/>
              <a:pPr/>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1444932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BD81E-41EB-4048-9125-4B3E986A30E5}"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332713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7BD81E-41EB-4048-9125-4B3E986A30E5}" type="datetimeFigureOut">
              <a:rPr lang="en-US" smtClean="0"/>
              <a:pPr/>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1630591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07BD81E-41EB-4048-9125-4B3E986A30E5}" type="datetimeFigureOut">
              <a:rPr lang="en-US" smtClean="0"/>
              <a:pPr/>
              <a:t>9/19/2019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214273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07BD81E-41EB-4048-9125-4B3E986A30E5}" type="datetimeFigureOut">
              <a:rPr lang="en-US" smtClean="0"/>
              <a:pPr/>
              <a:t>9/19/2019</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231768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07BD81E-41EB-4048-9125-4B3E986A30E5}" type="datetimeFigureOut">
              <a:rPr lang="en-US" smtClean="0"/>
              <a:pPr/>
              <a:t>9/19/2019</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3288798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07BD81E-41EB-4048-9125-4B3E986A30E5}" type="datetimeFigureOut">
              <a:rPr lang="en-US" smtClean="0"/>
              <a:pPr/>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5914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07BD81E-41EB-4048-9125-4B3E986A30E5}" type="datetimeFigureOut">
              <a:rPr lang="en-US" smtClean="0"/>
              <a:pPr/>
              <a:t>9/19/2019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41701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07BD81E-41EB-4048-9125-4B3E986A30E5}" type="datetimeFigureOut">
              <a:rPr lang="en-US" smtClean="0"/>
              <a:pPr/>
              <a:t>9/19/2019</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EDED5C99-EDB2-4C08-A954-03AB2890752E}" type="slidenum">
              <a:rPr lang="en-US" smtClean="0"/>
              <a:pPr/>
              <a:t>‹#›</a:t>
            </a:fld>
            <a:endParaRPr lang="en-US"/>
          </a:p>
        </p:txBody>
      </p:sp>
    </p:spTree>
    <p:extLst>
      <p:ext uri="{BB962C8B-B14F-4D97-AF65-F5344CB8AC3E}">
        <p14:creationId xmlns:p14="http://schemas.microsoft.com/office/powerpoint/2010/main" val="1824060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07BD81E-41EB-4048-9125-4B3E986A30E5}" type="datetimeFigureOut">
              <a:rPr lang="en-US" smtClean="0"/>
              <a:pPr/>
              <a:t>9/19/2019</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EDED5C99-EDB2-4C08-A954-03AB2890752E}" type="slidenum">
              <a:rPr lang="en-US" smtClean="0"/>
              <a:pPr/>
              <a:t>‹#›</a:t>
            </a:fld>
            <a:endParaRPr lang="en-US"/>
          </a:p>
        </p:txBody>
      </p:sp>
    </p:spTree>
    <p:extLst>
      <p:ext uri="{BB962C8B-B14F-4D97-AF65-F5344CB8AC3E}">
        <p14:creationId xmlns:p14="http://schemas.microsoft.com/office/powerpoint/2010/main" val="349635522"/>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lakeorionschools.org/bon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Kristen.Malkasian@lok12.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fourthgradesims.weebly.com/" TargetMode="External"/><Relationship Id="rId5" Type="http://schemas.openxmlformats.org/officeDocument/2006/relationships/hyperlink" Target="mailto:Allison.webb@lok12.org" TargetMode="External"/><Relationship Id="rId4" Type="http://schemas.openxmlformats.org/officeDocument/2006/relationships/hyperlink" Target="mailto:David.stafford@lok12.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Welcome to 4th Grade </a:t>
            </a:r>
            <a:br>
              <a:rPr lang="en-US"/>
            </a:br>
            <a:r>
              <a:rPr lang="en-US"/>
              <a:t>Curriculum Night</a:t>
            </a:r>
          </a:p>
        </p:txBody>
      </p:sp>
      <p:sp>
        <p:nvSpPr>
          <p:cNvPr id="3" name="Subtitle 2"/>
          <p:cNvSpPr>
            <a:spLocks noGrp="1"/>
          </p:cNvSpPr>
          <p:nvPr>
            <p:ph type="subTitle" idx="1"/>
          </p:nvPr>
        </p:nvSpPr>
        <p:spPr/>
        <p:txBody>
          <a:bodyPr/>
          <a:lstStyle/>
          <a:p>
            <a:endParaRPr lang="en-US"/>
          </a:p>
          <a:p>
            <a:r>
              <a:rPr lang="en-US"/>
              <a:t>Please sign in next to your child's name at the front table.</a:t>
            </a:r>
          </a:p>
          <a:p>
            <a:endParaRPr lang="en-US"/>
          </a:p>
        </p:txBody>
      </p:sp>
    </p:spTree>
    <p:extLst>
      <p:ext uri="{BB962C8B-B14F-4D97-AF65-F5344CB8AC3E}">
        <p14:creationId xmlns:p14="http://schemas.microsoft.com/office/powerpoint/2010/main" val="48497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Language Arts</a:t>
            </a:r>
          </a:p>
        </p:txBody>
      </p:sp>
      <p:sp>
        <p:nvSpPr>
          <p:cNvPr id="3" name="Content Placeholder 2"/>
          <p:cNvSpPr>
            <a:spLocks noGrp="1"/>
          </p:cNvSpPr>
          <p:nvPr>
            <p:ph idx="1"/>
          </p:nvPr>
        </p:nvSpPr>
        <p:spPr>
          <a:xfrm>
            <a:off x="4394835" y="814704"/>
            <a:ext cx="5354782" cy="5521036"/>
          </a:xfrm>
        </p:spPr>
        <p:txBody>
          <a:bodyPr vert="horz" lIns="91440" tIns="45720" rIns="91440" bIns="45720" rtlCol="0" anchor="t">
            <a:normAutofit/>
          </a:bodyPr>
          <a:lstStyle/>
          <a:p>
            <a:pPr>
              <a:buNone/>
            </a:pPr>
            <a:r>
              <a:rPr lang="en-US" sz="1800" b="1">
                <a:latin typeface="+mj-lt"/>
              </a:rPr>
              <a:t>Reading Workshop:</a:t>
            </a:r>
            <a:endParaRPr lang="en-US" sz="1800">
              <a:latin typeface="+mj-lt"/>
            </a:endParaRPr>
          </a:p>
          <a:p>
            <a:pPr>
              <a:buFont typeface="Arial" pitchFamily="34" charset="0"/>
              <a:buChar char="•"/>
            </a:pPr>
            <a:r>
              <a:rPr lang="en-US" sz="1800"/>
              <a:t>Students read at their independent level and are taught how to choose books.</a:t>
            </a:r>
          </a:p>
          <a:p>
            <a:pPr>
              <a:buFont typeface="Arial" pitchFamily="34" charset="0"/>
              <a:buChar char="•"/>
            </a:pPr>
            <a:r>
              <a:rPr lang="en-US" sz="1800"/>
              <a:t>Teacher confers with students to meet needs.</a:t>
            </a:r>
          </a:p>
          <a:p>
            <a:pPr>
              <a:buNone/>
            </a:pPr>
            <a:r>
              <a:rPr lang="en-US" sz="1800" b="1">
                <a:latin typeface="+mj-lt"/>
              </a:rPr>
              <a:t>Word Study</a:t>
            </a:r>
            <a:r>
              <a:rPr lang="en-US" sz="1800">
                <a:latin typeface="+mj-lt"/>
              </a:rPr>
              <a:t>: Words their Way with a focus on study of words and their patterns.</a:t>
            </a:r>
          </a:p>
          <a:p>
            <a:pPr>
              <a:buFont typeface="Arial" pitchFamily="34" charset="0"/>
              <a:buChar char="•"/>
            </a:pPr>
            <a:r>
              <a:rPr lang="en-US" sz="1800"/>
              <a:t>Students are grouped into developmental levels based on word study inventories. Not all students will have the same words.</a:t>
            </a:r>
          </a:p>
          <a:p>
            <a:pPr>
              <a:buFont typeface="Arial" pitchFamily="34" charset="0"/>
              <a:buChar char="•"/>
            </a:pPr>
            <a:r>
              <a:rPr lang="en-US" sz="1800"/>
              <a:t>Students are introduced to a new group of words with a specific feature focus.</a:t>
            </a:r>
          </a:p>
          <a:p>
            <a:pPr>
              <a:buFont typeface="Arial" pitchFamily="34" charset="0"/>
              <a:buChar char="•"/>
            </a:pPr>
            <a:r>
              <a:rPr lang="en-US" sz="1800"/>
              <a:t>Students sort words, complete word hunts, play games, and keep a word study notebook.</a:t>
            </a:r>
          </a:p>
          <a:p>
            <a:pPr>
              <a:buFont typeface="Arial" pitchFamily="34" charset="0"/>
              <a:buChar char="•"/>
            </a:pPr>
            <a:r>
              <a:rPr lang="en-US" sz="1800"/>
              <a:t>Students assessed using various measures not just weekly spelling tests.</a:t>
            </a:r>
          </a:p>
          <a:p>
            <a:endParaRPr lang="en-US" sz="1800"/>
          </a:p>
        </p:txBody>
      </p:sp>
    </p:spTree>
    <p:extLst>
      <p:ext uri="{BB962C8B-B14F-4D97-AF65-F5344CB8AC3E}">
        <p14:creationId xmlns:p14="http://schemas.microsoft.com/office/powerpoint/2010/main" val="3485365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Language Arts</a:t>
            </a:r>
          </a:p>
        </p:txBody>
      </p:sp>
      <p:sp>
        <p:nvSpPr>
          <p:cNvPr id="3" name="Content Placeholder 2"/>
          <p:cNvSpPr>
            <a:spLocks noGrp="1"/>
          </p:cNvSpPr>
          <p:nvPr>
            <p:ph idx="1"/>
          </p:nvPr>
        </p:nvSpPr>
        <p:spPr>
          <a:xfrm>
            <a:off x="4286250" y="895350"/>
            <a:ext cx="6005946" cy="4940300"/>
          </a:xfrm>
        </p:spPr>
        <p:txBody>
          <a:bodyPr vert="horz" lIns="91440" tIns="45720" rIns="91440" bIns="45720" rtlCol="0" anchor="t">
            <a:normAutofit/>
          </a:bodyPr>
          <a:lstStyle/>
          <a:p>
            <a:pPr>
              <a:buFont typeface="Arial"/>
              <a:buChar char="•"/>
            </a:pPr>
            <a:r>
              <a:rPr lang="en-US" sz="2000" b="1">
                <a:latin typeface="+mj-lt"/>
              </a:rPr>
              <a:t>Writing Workshop </a:t>
            </a:r>
            <a:r>
              <a:rPr lang="en-US" sz="2000">
                <a:latin typeface="+mj-lt"/>
              </a:rPr>
              <a:t>(Lucy Calkins)</a:t>
            </a:r>
            <a:endParaRPr lang="en-US"/>
          </a:p>
          <a:p>
            <a:pPr>
              <a:buFont typeface="Arial"/>
              <a:buChar char="•"/>
            </a:pPr>
            <a:r>
              <a:rPr lang="en-US" sz="2000">
                <a:latin typeface="+mj-lt"/>
              </a:rPr>
              <a:t>Connection, teaching, active engagement, link, practice, and share</a:t>
            </a:r>
          </a:p>
          <a:p>
            <a:pPr>
              <a:buFont typeface="Arial"/>
              <a:buChar char="•"/>
            </a:pPr>
            <a:r>
              <a:rPr lang="en-US" sz="2000">
                <a:latin typeface="+mj-lt"/>
              </a:rPr>
              <a:t>Daily</a:t>
            </a:r>
          </a:p>
          <a:p>
            <a:pPr>
              <a:buFont typeface="Arial"/>
              <a:buChar char="•"/>
            </a:pPr>
            <a:r>
              <a:rPr lang="en-US" sz="2000"/>
              <a:t>Aligned to the  Common Core</a:t>
            </a:r>
            <a:endParaRPr lang="en-US" sz="2000">
              <a:latin typeface="+mj-lt"/>
            </a:endParaRPr>
          </a:p>
          <a:p>
            <a:pPr>
              <a:buFont typeface="Arial"/>
              <a:buChar char="•"/>
            </a:pPr>
            <a:r>
              <a:rPr lang="en-US" sz="2000">
                <a:latin typeface="+mj-lt"/>
              </a:rPr>
              <a:t>Writing in different genres </a:t>
            </a:r>
          </a:p>
          <a:p>
            <a:pPr marL="791210" indent="-342900">
              <a:buClr>
                <a:srgbClr val="40BAD2"/>
              </a:buClr>
              <a:buFont typeface="Arial"/>
              <a:buChar char="•"/>
            </a:pPr>
            <a:r>
              <a:rPr lang="en-US">
                <a:latin typeface="+mj-lt"/>
              </a:rPr>
              <a:t>Realistic Fiction</a:t>
            </a:r>
            <a:endParaRPr sz="2000"/>
          </a:p>
          <a:p>
            <a:pPr marL="791210" indent="-342900">
              <a:buClr>
                <a:srgbClr val="40BAD2"/>
              </a:buClr>
              <a:buFont typeface="Arial"/>
              <a:buChar char="•"/>
            </a:pPr>
            <a:r>
              <a:rPr lang="en-US" sz="2000">
                <a:latin typeface="+mj-lt"/>
              </a:rPr>
              <a:t>Literary Essays</a:t>
            </a:r>
            <a:endParaRPr sz="2000"/>
          </a:p>
          <a:p>
            <a:pPr marL="791210" indent="-342900">
              <a:buClr>
                <a:srgbClr val="40BAD2"/>
              </a:buClr>
              <a:buFont typeface="Arial"/>
              <a:buChar char="•"/>
            </a:pPr>
            <a:r>
              <a:rPr lang="en-US" sz="2000">
                <a:latin typeface="+mj-lt"/>
              </a:rPr>
              <a:t>Opinion Essays</a:t>
            </a:r>
            <a:endParaRPr sz="2000"/>
          </a:p>
          <a:p>
            <a:pPr marL="791210" indent="-342900">
              <a:buClr>
                <a:srgbClr val="40BAD2"/>
              </a:buClr>
              <a:buFont typeface="Arial"/>
              <a:buChar char="•"/>
            </a:pPr>
            <a:r>
              <a:rPr lang="en-US" sz="2000">
                <a:latin typeface="+mj-lt"/>
              </a:rPr>
              <a:t>Informational</a:t>
            </a:r>
            <a:endParaRPr lang="en-US" sz="2000"/>
          </a:p>
          <a:p>
            <a:pPr>
              <a:buClr>
                <a:srgbClr val="262626"/>
              </a:buClr>
              <a:buFont typeface="Arial"/>
              <a:buChar char="•"/>
            </a:pPr>
            <a:endParaRPr lang="en-US" sz="2000">
              <a:latin typeface="+mj-lt"/>
            </a:endParaRPr>
          </a:p>
          <a:p>
            <a:pPr>
              <a:buFont typeface="Arial"/>
              <a:buChar char="•"/>
            </a:pPr>
            <a:endParaRPr lang="en-US" sz="2000"/>
          </a:p>
        </p:txBody>
      </p:sp>
      <p:pic>
        <p:nvPicPr>
          <p:cNvPr id="6" name="Picture 5" descr="download.jpg"/>
          <p:cNvPicPr>
            <a:picLocks noChangeAspect="1"/>
          </p:cNvPicPr>
          <p:nvPr/>
        </p:nvPicPr>
        <p:blipFill>
          <a:blip r:embed="rId3" cstate="print"/>
          <a:stretch>
            <a:fillRect/>
          </a:stretch>
        </p:blipFill>
        <p:spPr>
          <a:xfrm>
            <a:off x="7924801" y="4775152"/>
            <a:ext cx="1794337" cy="1060498"/>
          </a:xfrm>
          <a:prstGeom prst="rect">
            <a:avLst/>
          </a:prstGeom>
        </p:spPr>
      </p:pic>
    </p:spTree>
    <p:extLst>
      <p:ext uri="{BB962C8B-B14F-4D97-AF65-F5344CB8AC3E}">
        <p14:creationId xmlns:p14="http://schemas.microsoft.com/office/powerpoint/2010/main" val="3685575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7345"/>
            <a:r>
              <a:rPr lang="en-US" sz="3200">
                <a:solidFill>
                  <a:schemeClr val="bg1"/>
                </a:solidFill>
              </a:rPr>
              <a:t>Expectation for Narrative Writing</a:t>
            </a:r>
            <a:endParaRPr sz="3200">
              <a:solidFill>
                <a:schemeClr val="bg1"/>
              </a:solidFill>
            </a:endParaRPr>
          </a:p>
          <a:p>
            <a:endParaRPr lang="en-US" sz="4000"/>
          </a:p>
        </p:txBody>
      </p:sp>
      <p:pic>
        <p:nvPicPr>
          <p:cNvPr id="4" name="Picture 4"/>
          <p:cNvPicPr>
            <a:picLocks noChangeAspect="1"/>
          </p:cNvPicPr>
          <p:nvPr/>
        </p:nvPicPr>
        <p:blipFill>
          <a:blip r:embed="rId2"/>
          <a:stretch>
            <a:fillRect/>
          </a:stretch>
        </p:blipFill>
        <p:spPr>
          <a:xfrm>
            <a:off x="4660899" y="1188115"/>
            <a:ext cx="4620067" cy="4472629"/>
          </a:xfrm>
          <a:prstGeom prst="rect">
            <a:avLst/>
          </a:prstGeom>
        </p:spPr>
      </p:pic>
    </p:spTree>
    <p:extLst>
      <p:ext uri="{BB962C8B-B14F-4D97-AF65-F5344CB8AC3E}">
        <p14:creationId xmlns:p14="http://schemas.microsoft.com/office/powerpoint/2010/main" val="252877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Math</a:t>
            </a:r>
          </a:p>
        </p:txBody>
      </p:sp>
      <p:sp>
        <p:nvSpPr>
          <p:cNvPr id="3" name="Content Placeholder 2"/>
          <p:cNvSpPr>
            <a:spLocks noGrp="1"/>
          </p:cNvSpPr>
          <p:nvPr>
            <p:ph idx="1"/>
          </p:nvPr>
        </p:nvSpPr>
        <p:spPr>
          <a:xfrm>
            <a:off x="4371976" y="821894"/>
            <a:ext cx="5762625" cy="4856595"/>
          </a:xfrm>
        </p:spPr>
        <p:txBody>
          <a:bodyPr vert="horz" lIns="91440" tIns="45720" rIns="91440" bIns="45720" rtlCol="0" anchor="t">
            <a:normAutofit lnSpcReduction="10000"/>
          </a:bodyPr>
          <a:lstStyle/>
          <a:p>
            <a:pPr>
              <a:buFont typeface="Arial" panose="020B0604020202020204" pitchFamily="34" charset="0"/>
              <a:buChar char="•"/>
            </a:pPr>
            <a:r>
              <a:rPr lang="en-US"/>
              <a:t>Place value and multi-digit addition and subtraction</a:t>
            </a:r>
            <a:endParaRPr lang="en-US">
              <a:solidFill>
                <a:srgbClr val="000000"/>
              </a:solidFill>
            </a:endParaRPr>
          </a:p>
          <a:p>
            <a:pPr>
              <a:buFont typeface="Arial" panose="020B0604020202020204" pitchFamily="34" charset="0"/>
              <a:buChar char="•"/>
            </a:pPr>
            <a:r>
              <a:rPr lang="en-US"/>
              <a:t>Multiplication and division of whole numbers</a:t>
            </a:r>
            <a:endParaRPr>
              <a:solidFill>
                <a:srgbClr val="000000"/>
              </a:solidFill>
            </a:endParaRPr>
          </a:p>
          <a:p>
            <a:pPr>
              <a:buFont typeface="Arial" panose="020B0604020202020204" pitchFamily="34" charset="0"/>
              <a:buChar char="•"/>
            </a:pPr>
            <a:r>
              <a:rPr lang="en-US"/>
              <a:t>Fractions and decimals</a:t>
            </a:r>
            <a:endParaRPr>
              <a:solidFill>
                <a:srgbClr val="000000"/>
              </a:solidFill>
            </a:endParaRPr>
          </a:p>
          <a:p>
            <a:pPr>
              <a:buFont typeface="Arial" panose="020B0604020202020204" pitchFamily="34" charset="0"/>
              <a:buChar char="•"/>
            </a:pPr>
            <a:r>
              <a:rPr lang="en-US"/>
              <a:t>Measurement</a:t>
            </a:r>
            <a:endParaRPr>
              <a:solidFill>
                <a:srgbClr val="000000"/>
              </a:solidFill>
            </a:endParaRPr>
          </a:p>
          <a:p>
            <a:pPr>
              <a:buFont typeface="Arial" panose="020B0604020202020204" pitchFamily="34" charset="0"/>
              <a:buChar char="•"/>
            </a:pPr>
            <a:r>
              <a:rPr lang="en-US"/>
              <a:t>Geometry </a:t>
            </a:r>
            <a:endParaRPr>
              <a:solidFill>
                <a:srgbClr val="000000"/>
              </a:solidFill>
            </a:endParaRPr>
          </a:p>
          <a:p>
            <a:pPr>
              <a:buFont typeface="Arial" panose="020B0604020202020204" pitchFamily="34" charset="0"/>
              <a:buChar char="•"/>
            </a:pPr>
            <a:r>
              <a:rPr lang="en-US"/>
              <a:t>Equations and word problems</a:t>
            </a:r>
            <a:endParaRPr>
              <a:solidFill>
                <a:schemeClr val="tx1"/>
              </a:solidFill>
            </a:endParaRPr>
          </a:p>
          <a:p>
            <a:pPr>
              <a:buFont typeface="Arial" panose="020B0604020202020204" pitchFamily="34" charset="0"/>
              <a:buChar char="•"/>
            </a:pPr>
            <a:endParaRPr lang="en-US">
              <a:solidFill>
                <a:srgbClr val="595959"/>
              </a:solidFill>
            </a:endParaRPr>
          </a:p>
          <a:p>
            <a:pPr>
              <a:buFont typeface="Arial" panose="020B0604020202020204" pitchFamily="34" charset="0"/>
              <a:buChar char="•"/>
            </a:pPr>
            <a:r>
              <a:rPr lang="en-US">
                <a:solidFill>
                  <a:srgbClr val="595959"/>
                </a:solidFill>
              </a:rPr>
              <a:t>Math Talk</a:t>
            </a:r>
          </a:p>
          <a:p>
            <a:pPr>
              <a:buFont typeface="Arial" panose="020B0604020202020204" pitchFamily="34" charset="0"/>
              <a:buChar char="•"/>
            </a:pPr>
            <a:r>
              <a:rPr lang="en-US">
                <a:solidFill>
                  <a:srgbClr val="595959"/>
                </a:solidFill>
              </a:rPr>
              <a:t>Learning Targets/Success Criteria</a:t>
            </a:r>
          </a:p>
          <a:p>
            <a:pPr>
              <a:buFont typeface="Arial" panose="020B0604020202020204" pitchFamily="34" charset="0"/>
              <a:buChar char="•"/>
            </a:pPr>
            <a:r>
              <a:rPr lang="en-US">
                <a:solidFill>
                  <a:srgbClr val="595959"/>
                </a:solidFill>
              </a:rPr>
              <a:t>Mastery of basic facts</a:t>
            </a:r>
          </a:p>
          <a:p>
            <a:pPr>
              <a:buFont typeface="Arial" panose="020B0604020202020204" pitchFamily="34" charset="0"/>
              <a:buChar char="•"/>
            </a:pPr>
            <a:r>
              <a:rPr lang="en-US">
                <a:solidFill>
                  <a:srgbClr val="595959"/>
                </a:solidFill>
              </a:rPr>
              <a:t>Think Central, Prodigy, Khan Academy</a:t>
            </a:r>
          </a:p>
          <a:p>
            <a:pPr marL="0" indent="0">
              <a:buNone/>
            </a:pPr>
            <a:endParaRPr>
              <a:solidFill>
                <a:srgbClr val="000000"/>
              </a:solidFill>
            </a:endParaRPr>
          </a:p>
        </p:txBody>
      </p:sp>
      <p:pic>
        <p:nvPicPr>
          <p:cNvPr id="4" name="Picture 3" descr="math-clip-art_1404119668.jpg"/>
          <p:cNvPicPr>
            <a:picLocks noChangeAspect="1"/>
          </p:cNvPicPr>
          <p:nvPr/>
        </p:nvPicPr>
        <p:blipFill>
          <a:blip r:embed="rId3" cstate="print"/>
          <a:stretch>
            <a:fillRect/>
          </a:stretch>
        </p:blipFill>
        <p:spPr>
          <a:xfrm>
            <a:off x="9156937" y="2932367"/>
            <a:ext cx="1352321" cy="981074"/>
          </a:xfrm>
          <a:prstGeom prst="rect">
            <a:avLst/>
          </a:prstGeom>
        </p:spPr>
      </p:pic>
    </p:spTree>
    <p:extLst>
      <p:ext uri="{BB962C8B-B14F-4D97-AF65-F5344CB8AC3E}">
        <p14:creationId xmlns:p14="http://schemas.microsoft.com/office/powerpoint/2010/main" val="569848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Science and Social Studies</a:t>
            </a:r>
          </a:p>
        </p:txBody>
      </p:sp>
      <p:sp>
        <p:nvSpPr>
          <p:cNvPr id="3" name="Content Placeholder 2"/>
          <p:cNvSpPr>
            <a:spLocks noGrp="1"/>
          </p:cNvSpPr>
          <p:nvPr>
            <p:ph idx="1"/>
          </p:nvPr>
        </p:nvSpPr>
        <p:spPr>
          <a:xfrm>
            <a:off x="4193117" y="871729"/>
            <a:ext cx="5507182" cy="5105400"/>
          </a:xfrm>
        </p:spPr>
        <p:txBody>
          <a:bodyPr vert="horz" lIns="91440" tIns="45720" rIns="91440" bIns="45720" rtlCol="0" anchor="t">
            <a:noAutofit/>
          </a:bodyPr>
          <a:lstStyle/>
          <a:p>
            <a:pPr marL="164465" indent="0">
              <a:buNone/>
            </a:pPr>
            <a:r>
              <a:rPr lang="en-US" sz="2000" b="1"/>
              <a:t>Science</a:t>
            </a:r>
            <a:endParaRPr lang="en-US" sz="2000">
              <a:solidFill>
                <a:schemeClr val="tx1"/>
              </a:solidFill>
            </a:endParaRPr>
          </a:p>
          <a:p>
            <a:pPr marL="507365" indent="-342900">
              <a:buFont typeface="Arial" pitchFamily="18" charset="2"/>
              <a:buChar char="•"/>
            </a:pPr>
            <a:r>
              <a:rPr lang="en-US" sz="2000"/>
              <a:t>Phenomenal Science</a:t>
            </a:r>
            <a:endParaRPr sz="2000">
              <a:solidFill>
                <a:schemeClr val="tx1"/>
              </a:solidFill>
            </a:endParaRPr>
          </a:p>
          <a:p>
            <a:pPr marL="507365" indent="-342900">
              <a:buFont typeface="Arial" pitchFamily="18" charset="2"/>
              <a:buChar char="•"/>
            </a:pPr>
            <a:r>
              <a:rPr lang="en-US" sz="2000"/>
              <a:t>Engineering Process Pathway</a:t>
            </a:r>
            <a:endParaRPr sz="2000">
              <a:solidFill>
                <a:schemeClr val="tx1"/>
              </a:solidFill>
            </a:endParaRPr>
          </a:p>
          <a:p>
            <a:pPr marL="507365" indent="-342900">
              <a:buFont typeface="Arial" pitchFamily="18" charset="2"/>
              <a:buChar char="•"/>
            </a:pPr>
            <a:r>
              <a:rPr lang="en-US" sz="2000"/>
              <a:t>Units: Energy, </a:t>
            </a:r>
            <a:r>
              <a:rPr lang="en-US"/>
              <a:t>Waves </a:t>
            </a:r>
            <a:r>
              <a:rPr lang="en-US" sz="2000"/>
              <a:t>and</a:t>
            </a:r>
            <a:r>
              <a:rPr lang="en-US"/>
              <a:t> Information Transfer, Earth Systems</a:t>
            </a:r>
            <a:endParaRPr lang="en-US" sz="2000"/>
          </a:p>
          <a:p>
            <a:pPr marL="507365" indent="-342900">
              <a:buFont typeface="Arial" pitchFamily="18" charset="2"/>
              <a:buChar char="•"/>
            </a:pPr>
            <a:endParaRPr lang="en-US" sz="2000"/>
          </a:p>
          <a:p>
            <a:pPr marL="164465" indent="0">
              <a:buNone/>
            </a:pPr>
            <a:r>
              <a:rPr lang="en-US" sz="2000" b="1"/>
              <a:t>Social Studies</a:t>
            </a:r>
            <a:endParaRPr sz="2000">
              <a:solidFill>
                <a:schemeClr val="tx1"/>
              </a:solidFill>
            </a:endParaRPr>
          </a:p>
          <a:p>
            <a:pPr marL="443230" indent="-342900">
              <a:buFont typeface="Arial" pitchFamily="18" charset="2"/>
              <a:buChar char="•"/>
            </a:pPr>
            <a:r>
              <a:rPr lang="en-US" sz="2000"/>
              <a:t>U.S. regions and government</a:t>
            </a:r>
            <a:endParaRPr sz="2000">
              <a:solidFill>
                <a:schemeClr val="tx1"/>
              </a:solidFill>
            </a:endParaRPr>
          </a:p>
          <a:p>
            <a:pPr marL="443230" indent="-342900">
              <a:buFont typeface="Arial" pitchFamily="18" charset="2"/>
              <a:buChar char="•"/>
            </a:pPr>
            <a:r>
              <a:rPr lang="en-US" sz="2000"/>
              <a:t>Mapping skills</a:t>
            </a:r>
            <a:endParaRPr sz="2000">
              <a:solidFill>
                <a:schemeClr val="tx1"/>
              </a:solidFill>
            </a:endParaRPr>
          </a:p>
          <a:p>
            <a:pPr marL="443230" indent="-342900">
              <a:buFont typeface="Arial" pitchFamily="18" charset="2"/>
              <a:buChar char="•"/>
            </a:pPr>
            <a:r>
              <a:rPr lang="en-US" sz="2000"/>
              <a:t>Economic </a:t>
            </a:r>
            <a:r>
              <a:rPr lang="en-US"/>
              <a:t>concepts</a:t>
            </a:r>
            <a:endParaRPr sz="2000">
              <a:solidFill>
                <a:schemeClr val="tx1"/>
              </a:solidFill>
            </a:endParaRPr>
          </a:p>
          <a:p>
            <a:pPr>
              <a:buFont typeface="Arial" pitchFamily="18" charset="2"/>
              <a:buChar char="•"/>
            </a:pPr>
            <a:endParaRPr lang="en-US" sz="2000" b="1"/>
          </a:p>
        </p:txBody>
      </p:sp>
    </p:spTree>
    <p:extLst>
      <p:ext uri="{BB962C8B-B14F-4D97-AF65-F5344CB8AC3E}">
        <p14:creationId xmlns:p14="http://schemas.microsoft.com/office/powerpoint/2010/main" val="3485365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Assessments</a:t>
            </a:r>
          </a:p>
        </p:txBody>
      </p:sp>
      <p:sp>
        <p:nvSpPr>
          <p:cNvPr id="3" name="Content Placeholder 2"/>
          <p:cNvSpPr>
            <a:spLocks noGrp="1"/>
          </p:cNvSpPr>
          <p:nvPr>
            <p:ph sz="half" idx="1"/>
          </p:nvPr>
        </p:nvSpPr>
        <p:spPr>
          <a:xfrm>
            <a:off x="4259221" y="1572488"/>
            <a:ext cx="5761990" cy="3685833"/>
          </a:xfrm>
        </p:spPr>
        <p:txBody>
          <a:bodyPr vert="horz" lIns="91440" tIns="45720" rIns="91440" bIns="45720" rtlCol="0" anchor="t">
            <a:normAutofit/>
          </a:bodyPr>
          <a:lstStyle/>
          <a:p>
            <a:pPr>
              <a:buFont typeface="Arial" panose="020B0604020202020204" pitchFamily="34" charset="0"/>
              <a:buChar char="•"/>
            </a:pPr>
            <a:r>
              <a:rPr lang="en-US" sz="2000" b="1">
                <a:latin typeface="+mj-lt"/>
              </a:rPr>
              <a:t>Reading</a:t>
            </a:r>
            <a:r>
              <a:rPr lang="en-US" sz="2000">
                <a:latin typeface="+mj-lt"/>
              </a:rPr>
              <a:t>: anecdotal notes, observation,  comprehension work, response to reading, and TC</a:t>
            </a:r>
          </a:p>
          <a:p>
            <a:pPr>
              <a:buFont typeface="Arial" panose="020B0604020202020204" pitchFamily="34" charset="0"/>
              <a:buChar char="•"/>
            </a:pPr>
            <a:r>
              <a:rPr lang="en-US" sz="2000" b="1">
                <a:latin typeface="+mj-lt"/>
              </a:rPr>
              <a:t>Writing</a:t>
            </a:r>
            <a:r>
              <a:rPr lang="en-US" sz="2000">
                <a:latin typeface="+mj-lt"/>
              </a:rPr>
              <a:t>: progressive rubric</a:t>
            </a:r>
          </a:p>
          <a:p>
            <a:pPr>
              <a:buFont typeface="Arial" panose="020B0604020202020204" pitchFamily="34" charset="0"/>
              <a:buChar char="•"/>
            </a:pPr>
            <a:r>
              <a:rPr lang="en-US" sz="2000" b="1">
                <a:latin typeface="+mj-lt"/>
              </a:rPr>
              <a:t>Math</a:t>
            </a:r>
            <a:r>
              <a:rPr lang="en-US" sz="2000">
                <a:latin typeface="+mj-lt"/>
              </a:rPr>
              <a:t>: pre and post testing, some daily work, quick quizzes, and common assessments</a:t>
            </a:r>
          </a:p>
          <a:p>
            <a:pPr>
              <a:buFont typeface="Arial" panose="020B0604020202020204" pitchFamily="34" charset="0"/>
              <a:buChar char="•"/>
            </a:pPr>
            <a:r>
              <a:rPr lang="en-US" sz="2000" b="1">
                <a:latin typeface="+mj-lt"/>
              </a:rPr>
              <a:t>Science/S.S.</a:t>
            </a:r>
            <a:r>
              <a:rPr lang="en-US" sz="2000">
                <a:latin typeface="+mj-lt"/>
              </a:rPr>
              <a:t>: end of unit tests, projects, class work</a:t>
            </a:r>
          </a:p>
          <a:p>
            <a:pPr>
              <a:buFont typeface="Arial" panose="020B0604020202020204" pitchFamily="34" charset="0"/>
              <a:buChar char="•"/>
            </a:pPr>
            <a:r>
              <a:rPr lang="en-US" sz="2000" b="1">
                <a:latin typeface="+mj-lt"/>
              </a:rPr>
              <a:t>Word Study</a:t>
            </a:r>
            <a:r>
              <a:rPr lang="en-US" sz="2000">
                <a:latin typeface="+mj-lt"/>
              </a:rPr>
              <a:t>: word sorts, tests, activities</a:t>
            </a:r>
          </a:p>
          <a:p>
            <a:pPr>
              <a:buFont typeface="Arial" panose="020B0604020202020204" pitchFamily="34" charset="0"/>
              <a:buChar char="•"/>
            </a:pPr>
            <a:r>
              <a:rPr lang="en-US" sz="2000">
                <a:latin typeface="+mj-lt"/>
              </a:rPr>
              <a:t>All assessments receive a 1, 2, 3, or 4. </a:t>
            </a:r>
          </a:p>
          <a:p>
            <a:pPr lvl="1">
              <a:buFont typeface="Arial" panose="020B0604020202020204" pitchFamily="34" charset="0"/>
              <a:buChar char="•"/>
            </a:pPr>
            <a:r>
              <a:rPr lang="en-US" sz="1800">
                <a:latin typeface="+mj-lt"/>
              </a:rPr>
              <a:t> 4 is end of the year expectation</a:t>
            </a:r>
          </a:p>
        </p:txBody>
      </p:sp>
      <p:pic>
        <p:nvPicPr>
          <p:cNvPr id="5" name="Picture 4" descr="Assessmen_06.jpg"/>
          <p:cNvPicPr>
            <a:picLocks noChangeAspect="1"/>
          </p:cNvPicPr>
          <p:nvPr/>
        </p:nvPicPr>
        <p:blipFill>
          <a:blip r:embed="rId3" cstate="print"/>
          <a:stretch>
            <a:fillRect/>
          </a:stretch>
        </p:blipFill>
        <p:spPr>
          <a:xfrm>
            <a:off x="9096712" y="4588920"/>
            <a:ext cx="1842679" cy="1619684"/>
          </a:xfrm>
          <a:prstGeom prst="rect">
            <a:avLst/>
          </a:prstGeom>
        </p:spPr>
      </p:pic>
    </p:spTree>
    <p:extLst>
      <p:ext uri="{BB962C8B-B14F-4D97-AF65-F5344CB8AC3E}">
        <p14:creationId xmlns:p14="http://schemas.microsoft.com/office/powerpoint/2010/main" val="18057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Standards Based Grading</a:t>
            </a:r>
          </a:p>
        </p:txBody>
      </p:sp>
      <p:sp>
        <p:nvSpPr>
          <p:cNvPr id="2" name="Content Placeholder 1"/>
          <p:cNvSpPr>
            <a:spLocks noGrp="1"/>
          </p:cNvSpPr>
          <p:nvPr>
            <p:ph idx="1"/>
          </p:nvPr>
        </p:nvSpPr>
        <p:spPr>
          <a:xfrm>
            <a:off x="4305301" y="838200"/>
            <a:ext cx="6005513" cy="5500254"/>
          </a:xfrm>
        </p:spPr>
        <p:txBody>
          <a:bodyPr vert="horz" anchor="t">
            <a:normAutofit/>
          </a:bodyPr>
          <a:lstStyle/>
          <a:p>
            <a:pPr>
              <a:buFont typeface="Arial"/>
              <a:buChar char="•"/>
            </a:pPr>
            <a:r>
              <a:rPr lang="en-US" sz="1800">
                <a:latin typeface="+mj-lt"/>
              </a:rPr>
              <a:t>Standards Based Grading works in a way that provides a learning continuum. As teachers plan for lessons, they use units of study that align to these standards and determine what assignments and assessments students will do along the way. </a:t>
            </a:r>
            <a:endParaRPr lang="en-US"/>
          </a:p>
          <a:p>
            <a:pPr>
              <a:buFont typeface="Arial"/>
              <a:buChar char="•"/>
            </a:pPr>
            <a:r>
              <a:rPr lang="en-US" sz="1800">
                <a:latin typeface="+mj-lt"/>
              </a:rPr>
              <a:t>Once completed, teachers then look at those assignments and assessments and determine student progress toward the standards.  </a:t>
            </a:r>
          </a:p>
          <a:p>
            <a:pPr>
              <a:buFont typeface="Arial"/>
              <a:buChar char="•"/>
            </a:pPr>
            <a:r>
              <a:rPr lang="en-US" sz="1800">
                <a:latin typeface="+mj-lt"/>
              </a:rPr>
              <a:t>The descriptions of the 1, 2, 3, 4 level work for final grading purposes can be found in the grade book reporting criteria for each content area. It is through the grade book reporting criteria that we support common expectations for student performance across our entire district.</a:t>
            </a:r>
          </a:p>
          <a:p>
            <a:pPr>
              <a:buFont typeface="Arial"/>
              <a:buChar char="•"/>
            </a:pPr>
            <a:r>
              <a:rPr lang="en-US" sz="1800" b="1">
                <a:solidFill>
                  <a:schemeClr val="tx1"/>
                </a:solidFill>
              </a:rPr>
              <a:t>Report cards are given two times per year. January and June</a:t>
            </a:r>
          </a:p>
          <a:p>
            <a:pPr>
              <a:buFont typeface="Arial"/>
              <a:buChar char="•"/>
            </a:pPr>
            <a:r>
              <a:rPr lang="en-US" sz="1800" b="1">
                <a:solidFill>
                  <a:schemeClr val="tx1"/>
                </a:solidFill>
              </a:rPr>
              <a:t>Parent conferences are two times per year. November and March. Parents attend both conferences. A sign-up genius will be used to schedule conferences.</a:t>
            </a:r>
          </a:p>
          <a:p>
            <a:pPr>
              <a:buFont typeface="Arial"/>
              <a:buChar char="•"/>
            </a:pPr>
            <a:endParaRPr 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Behavior Expectations </a:t>
            </a:r>
          </a:p>
        </p:txBody>
      </p:sp>
      <p:sp>
        <p:nvSpPr>
          <p:cNvPr id="3" name="Content Placeholder 2"/>
          <p:cNvSpPr>
            <a:spLocks noGrp="1"/>
          </p:cNvSpPr>
          <p:nvPr>
            <p:ph idx="1"/>
          </p:nvPr>
        </p:nvSpPr>
        <p:spPr>
          <a:xfrm>
            <a:off x="4247285" y="752476"/>
            <a:ext cx="5485678" cy="5407025"/>
          </a:xfrm>
        </p:spPr>
        <p:txBody>
          <a:bodyPr vert="horz" lIns="91440" tIns="45720" rIns="91440" bIns="45720" rtlCol="0" anchor="t">
            <a:noAutofit/>
          </a:bodyPr>
          <a:lstStyle/>
          <a:p>
            <a:pPr marL="0" indent="0">
              <a:buNone/>
            </a:pPr>
            <a:r>
              <a:rPr lang="en-US" sz="1700">
                <a:latin typeface="+mj-lt"/>
              </a:rPr>
              <a:t>We have spent time discussing our rules and the children know that they are responsible for their actions.  I will encourage them to make good choices every day and help others as well.</a:t>
            </a:r>
            <a:endParaRPr lang="en-US" sz="1700" b="1"/>
          </a:p>
          <a:p>
            <a:pPr marL="68580" indent="0">
              <a:buNone/>
            </a:pPr>
            <a:r>
              <a:rPr lang="en-US" sz="1700" b="1">
                <a:latin typeface="+mj-lt"/>
              </a:rPr>
              <a:t>What is the heart of it?</a:t>
            </a:r>
          </a:p>
          <a:p>
            <a:pPr lvl="0">
              <a:buFont typeface="Arial"/>
              <a:buChar char="•"/>
            </a:pPr>
            <a:r>
              <a:rPr lang="en-US" sz="1700">
                <a:latin typeface="+mj-lt"/>
              </a:rPr>
              <a:t>Students knowing specifically what to do.</a:t>
            </a:r>
          </a:p>
          <a:p>
            <a:pPr lvl="0">
              <a:buFont typeface="Arial"/>
              <a:buChar char="•"/>
            </a:pPr>
            <a:r>
              <a:rPr lang="en-US" sz="1700">
                <a:latin typeface="+mj-lt"/>
              </a:rPr>
              <a:t>Students are </a:t>
            </a:r>
            <a:r>
              <a:rPr lang="en-US" sz="1700" b="1">
                <a:latin typeface="+mj-lt"/>
              </a:rPr>
              <a:t>self-monitoring</a:t>
            </a:r>
            <a:r>
              <a:rPr lang="en-US" sz="1700">
                <a:latin typeface="+mj-lt"/>
              </a:rPr>
              <a:t> themselves.</a:t>
            </a:r>
          </a:p>
          <a:p>
            <a:pPr lvl="0">
              <a:buFont typeface="Arial"/>
              <a:buChar char="•"/>
            </a:pPr>
            <a:r>
              <a:rPr lang="en-US" sz="1700">
                <a:latin typeface="+mj-lt"/>
              </a:rPr>
              <a:t>Classroom teachers at the forefront of the behavior intervention system </a:t>
            </a:r>
            <a:r>
              <a:rPr lang="en-US" sz="1700" i="1">
                <a:latin typeface="+mj-lt"/>
              </a:rPr>
              <a:t>(through lessons and class meetings)</a:t>
            </a:r>
          </a:p>
          <a:p>
            <a:pPr marL="68580" indent="0">
              <a:buNone/>
            </a:pPr>
            <a:r>
              <a:rPr lang="en-US" sz="1700" b="1">
                <a:latin typeface="+mj-lt"/>
              </a:rPr>
              <a:t>What does it include?</a:t>
            </a:r>
          </a:p>
          <a:p>
            <a:pPr lvl="0">
              <a:buFont typeface="Arial"/>
              <a:buChar char="•"/>
            </a:pPr>
            <a:r>
              <a:rPr lang="en-US" sz="1700">
                <a:latin typeface="+mj-lt"/>
              </a:rPr>
              <a:t>Behavior lessons</a:t>
            </a:r>
          </a:p>
          <a:p>
            <a:pPr lvl="0">
              <a:buFont typeface="Arial"/>
              <a:buChar char="•"/>
            </a:pPr>
            <a:r>
              <a:rPr lang="en-US" sz="1700">
                <a:latin typeface="+mj-lt"/>
              </a:rPr>
              <a:t>Class meeting structure</a:t>
            </a:r>
          </a:p>
          <a:p>
            <a:pPr lvl="0">
              <a:buFont typeface="Arial"/>
              <a:buChar char="•"/>
            </a:pPr>
            <a:r>
              <a:rPr lang="en-US" sz="1700">
                <a:latin typeface="+mj-lt"/>
              </a:rPr>
              <a:t>Kind Reminder process for problem solving</a:t>
            </a:r>
          </a:p>
          <a:p>
            <a:pPr lvl="0">
              <a:buFont typeface="Arial"/>
              <a:buChar char="•"/>
            </a:pPr>
            <a:r>
              <a:rPr lang="en-US" sz="1700">
                <a:latin typeface="+mj-lt"/>
              </a:rPr>
              <a:t>The 4 Steps process when learning is interrupted</a:t>
            </a:r>
          </a:p>
          <a:p>
            <a:pPr>
              <a:buFont typeface="Arial"/>
              <a:buChar char="•"/>
            </a:pPr>
            <a:r>
              <a:rPr lang="en-US" sz="1700">
                <a:latin typeface="+mj-lt"/>
              </a:rPr>
              <a:t>A system to reteach behaviors to students who need it</a:t>
            </a:r>
          </a:p>
          <a:p>
            <a:pPr>
              <a:buFont typeface="Arial"/>
              <a:buChar char="•"/>
            </a:pPr>
            <a:endParaRPr lang="en-US" sz="1700">
              <a:latin typeface="+mj-lt"/>
            </a:endParaRPr>
          </a:p>
        </p:txBody>
      </p:sp>
    </p:spTree>
    <p:extLst>
      <p:ext uri="{BB962C8B-B14F-4D97-AF65-F5344CB8AC3E}">
        <p14:creationId xmlns:p14="http://schemas.microsoft.com/office/powerpoint/2010/main" val="3638702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Specials Rotation</a:t>
            </a:r>
          </a:p>
        </p:txBody>
      </p:sp>
      <p:pic>
        <p:nvPicPr>
          <p:cNvPr id="4" name="Picture 4">
            <a:extLst>
              <a:ext uri="{FF2B5EF4-FFF2-40B4-BE49-F238E27FC236}">
                <a16:creationId xmlns:a16="http://schemas.microsoft.com/office/drawing/2014/main" id="{2B270847-3BA0-45CC-AE85-4CDFAAADD800}"/>
              </a:ext>
            </a:extLst>
          </p:cNvPr>
          <p:cNvPicPr>
            <a:picLocks noChangeAspect="1"/>
          </p:cNvPicPr>
          <p:nvPr/>
        </p:nvPicPr>
        <p:blipFill>
          <a:blip r:embed="rId2"/>
          <a:stretch>
            <a:fillRect/>
          </a:stretch>
        </p:blipFill>
        <p:spPr>
          <a:xfrm>
            <a:off x="6003985" y="2190765"/>
            <a:ext cx="3347049" cy="4474921"/>
          </a:xfrm>
          <a:prstGeom prst="rect">
            <a:avLst/>
          </a:prstGeom>
        </p:spPr>
      </p:pic>
      <p:pic>
        <p:nvPicPr>
          <p:cNvPr id="6" name="Picture 8" descr="A picture containing wall, sky&#10;&#10;Description generated with very high confidence">
            <a:extLst>
              <a:ext uri="{FF2B5EF4-FFF2-40B4-BE49-F238E27FC236}">
                <a16:creationId xmlns:a16="http://schemas.microsoft.com/office/drawing/2014/main" id="{B3176198-B76D-435A-A359-B0F28E2C6BBB}"/>
              </a:ext>
            </a:extLst>
          </p:cNvPr>
          <p:cNvPicPr>
            <a:picLocks noChangeAspect="1"/>
          </p:cNvPicPr>
          <p:nvPr/>
        </p:nvPicPr>
        <p:blipFill>
          <a:blip r:embed="rId3"/>
          <a:stretch>
            <a:fillRect/>
          </a:stretch>
        </p:blipFill>
        <p:spPr>
          <a:xfrm>
            <a:off x="3919268" y="863171"/>
            <a:ext cx="7689011" cy="1249772"/>
          </a:xfrm>
          <a:prstGeom prst="rect">
            <a:avLst/>
          </a:prstGeom>
        </p:spPr>
      </p:pic>
      <p:pic>
        <p:nvPicPr>
          <p:cNvPr id="10" name="Picture 10" descr="A close up of a sign&#10;&#10;Description generated with very high confidence">
            <a:extLst>
              <a:ext uri="{FF2B5EF4-FFF2-40B4-BE49-F238E27FC236}">
                <a16:creationId xmlns:a16="http://schemas.microsoft.com/office/drawing/2014/main" id="{1E6882C3-D445-430B-AF6D-F61F421B6626}"/>
              </a:ext>
            </a:extLst>
          </p:cNvPr>
          <p:cNvPicPr>
            <a:picLocks noChangeAspect="1"/>
          </p:cNvPicPr>
          <p:nvPr/>
        </p:nvPicPr>
        <p:blipFill>
          <a:blip r:embed="rId4"/>
          <a:stretch>
            <a:fillRect/>
          </a:stretch>
        </p:blipFill>
        <p:spPr>
          <a:xfrm>
            <a:off x="3919268" y="625274"/>
            <a:ext cx="7689011" cy="273453"/>
          </a:xfrm>
          <a:prstGeom prst="rect">
            <a:avLst/>
          </a:prstGeom>
        </p:spPr>
      </p:pic>
    </p:spTree>
    <p:extLst>
      <p:ext uri="{BB962C8B-B14F-4D97-AF65-F5344CB8AC3E}">
        <p14:creationId xmlns:p14="http://schemas.microsoft.com/office/powerpoint/2010/main" val="3443181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Food</a:t>
            </a:r>
          </a:p>
        </p:txBody>
      </p:sp>
      <p:sp>
        <p:nvSpPr>
          <p:cNvPr id="3" name="Content Placeholder 2"/>
          <p:cNvSpPr>
            <a:spLocks noGrp="1"/>
          </p:cNvSpPr>
          <p:nvPr>
            <p:ph idx="1"/>
          </p:nvPr>
        </p:nvSpPr>
        <p:spPr>
          <a:xfrm>
            <a:off x="3827515" y="1250327"/>
            <a:ext cx="7315200" cy="4358640"/>
          </a:xfrm>
        </p:spPr>
        <p:txBody>
          <a:bodyPr vert="horz" lIns="91440" tIns="45720" rIns="91440" bIns="45720" rtlCol="0" anchor="t">
            <a:normAutofit/>
          </a:bodyPr>
          <a:lstStyle/>
          <a:p>
            <a:pPr>
              <a:buFont typeface="Arial"/>
              <a:buChar char="•"/>
            </a:pPr>
            <a:r>
              <a:rPr lang="en-US" sz="2000">
                <a:latin typeface="+mj-lt"/>
              </a:rPr>
              <a:t>Peanut Aware School</a:t>
            </a:r>
            <a:endParaRPr lang="en-US" sz="2000"/>
          </a:p>
          <a:p>
            <a:pPr>
              <a:buFont typeface="Arial"/>
              <a:buChar char="•"/>
            </a:pPr>
            <a:r>
              <a:rPr lang="en-US" sz="2000">
                <a:latin typeface="+mj-lt"/>
              </a:rPr>
              <a:t>Breakfast is an option before school. (8:30)</a:t>
            </a:r>
          </a:p>
          <a:p>
            <a:pPr>
              <a:buFont typeface="Arial"/>
              <a:buChar char="•"/>
            </a:pPr>
            <a:r>
              <a:rPr lang="en-US" sz="2000">
                <a:latin typeface="+mj-lt"/>
              </a:rPr>
              <a:t>Lunch: </a:t>
            </a:r>
            <a:r>
              <a:rPr lang="en-US">
                <a:latin typeface="+mj-lt"/>
              </a:rPr>
              <a:t>11:50-12:38</a:t>
            </a:r>
          </a:p>
          <a:p>
            <a:pPr lvl="1">
              <a:buFont typeface="Arial"/>
              <a:buChar char="•"/>
            </a:pPr>
            <a:r>
              <a:rPr lang="en-US">
                <a:latin typeface="+mj-lt"/>
              </a:rPr>
              <a:t>Cost: $2.90 </a:t>
            </a:r>
            <a:endParaRPr lang="en-US"/>
          </a:p>
          <a:p>
            <a:pPr lvl="1">
              <a:buFont typeface="Arial"/>
              <a:buChar char="•"/>
            </a:pPr>
            <a:r>
              <a:rPr lang="en-US">
                <a:latin typeface="+mj-lt"/>
              </a:rPr>
              <a:t>No longer accept checks</a:t>
            </a:r>
          </a:p>
          <a:p>
            <a:pPr>
              <a:buFont typeface="Arial"/>
              <a:buChar char="•"/>
            </a:pPr>
            <a:r>
              <a:rPr lang="en-US" sz="2000">
                <a:latin typeface="+mj-lt"/>
              </a:rPr>
              <a:t>Snack: daily, nutritious please- No peanuts or tree nuts in the classroom</a:t>
            </a:r>
          </a:p>
          <a:p>
            <a:pPr>
              <a:buFont typeface="Arial"/>
              <a:buChar char="•"/>
            </a:pPr>
            <a:r>
              <a:rPr lang="en-US" sz="2000">
                <a:latin typeface="+mj-lt"/>
              </a:rPr>
              <a:t>Elementary classroom-provided birthday celebrations prefer non-edible items and/or activities. If an edible treat is provided, it must be pre-packaged and store purchased with ingredient list. Edible treat will be sent home rather than eaten in the classroom.</a:t>
            </a:r>
          </a:p>
          <a:p>
            <a:pPr>
              <a:buFont typeface="Arial"/>
              <a:buChar char="•"/>
            </a:pPr>
            <a:endParaRPr lang="en-US" sz="2000"/>
          </a:p>
        </p:txBody>
      </p:sp>
    </p:spTree>
    <p:extLst>
      <p:ext uri="{BB962C8B-B14F-4D97-AF65-F5344CB8AC3E}">
        <p14:creationId xmlns:p14="http://schemas.microsoft.com/office/powerpoint/2010/main" val="251820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Agenda</a:t>
            </a:r>
          </a:p>
        </p:txBody>
      </p:sp>
      <p:sp>
        <p:nvSpPr>
          <p:cNvPr id="3" name="Content Placeholder 2"/>
          <p:cNvSpPr>
            <a:spLocks noGrp="1"/>
          </p:cNvSpPr>
          <p:nvPr>
            <p:ph idx="1"/>
          </p:nvPr>
        </p:nvSpPr>
        <p:spPr/>
        <p:txBody>
          <a:bodyPr vert="horz" lIns="91440" tIns="45720" rIns="91440" bIns="45720" rtlCol="0" anchor="t">
            <a:normAutofit/>
          </a:bodyPr>
          <a:lstStyle/>
          <a:p>
            <a:pPr>
              <a:buFont typeface="Arial"/>
              <a:buChar char="•"/>
            </a:pPr>
            <a:r>
              <a:rPr lang="en-US"/>
              <a:t>Communication</a:t>
            </a:r>
          </a:p>
          <a:p>
            <a:pPr>
              <a:buFont typeface="Arial"/>
              <a:buChar char="•"/>
            </a:pPr>
            <a:r>
              <a:rPr lang="en-US"/>
              <a:t>Cultures of Thinking/Growth Mindset/ 7 Habits</a:t>
            </a:r>
          </a:p>
          <a:p>
            <a:pPr>
              <a:buFont typeface="Arial"/>
              <a:buChar char="•"/>
            </a:pPr>
            <a:r>
              <a:rPr lang="en-US"/>
              <a:t>Class Procedures</a:t>
            </a:r>
          </a:p>
          <a:p>
            <a:pPr>
              <a:buFont typeface="Arial"/>
              <a:buChar char="•"/>
            </a:pPr>
            <a:r>
              <a:rPr lang="en-US"/>
              <a:t>Curriculum</a:t>
            </a:r>
          </a:p>
          <a:p>
            <a:pPr>
              <a:buFont typeface="Arial"/>
              <a:buChar char="•"/>
            </a:pPr>
            <a:r>
              <a:rPr lang="en-US"/>
              <a:t>Assessment</a:t>
            </a:r>
          </a:p>
          <a:p>
            <a:pPr>
              <a:buFont typeface="Arial"/>
              <a:buChar char="•"/>
            </a:pPr>
            <a:r>
              <a:rPr lang="en-US"/>
              <a:t>Standards Based Grading</a:t>
            </a:r>
          </a:p>
          <a:p>
            <a:pPr>
              <a:buFont typeface="Arial"/>
              <a:buChar char="•"/>
            </a:pPr>
            <a:r>
              <a:rPr lang="en-US"/>
              <a:t>Behavior Expectations</a:t>
            </a:r>
          </a:p>
          <a:p>
            <a:pPr>
              <a:buFont typeface="Arial"/>
              <a:buChar char="•"/>
            </a:pPr>
            <a:r>
              <a:rPr lang="en-US"/>
              <a:t>Food</a:t>
            </a:r>
          </a:p>
          <a:p>
            <a:pPr>
              <a:buFont typeface="Arial"/>
              <a:buChar char="•"/>
            </a:pPr>
            <a:r>
              <a:rPr lang="en-US"/>
              <a:t>Parent Involvement</a:t>
            </a:r>
          </a:p>
          <a:p>
            <a:pPr>
              <a:buFont typeface="Arial"/>
              <a:buChar char="•"/>
            </a:pPr>
            <a:r>
              <a:rPr lang="en-US"/>
              <a:t>Bond Information</a:t>
            </a:r>
          </a:p>
          <a:p>
            <a:pPr>
              <a:buFont typeface="Arial"/>
              <a:buChar char="•"/>
            </a:pPr>
            <a:r>
              <a:rPr lang="en-US"/>
              <a:t>Questions</a:t>
            </a:r>
          </a:p>
        </p:txBody>
      </p:sp>
      <p:sp>
        <p:nvSpPr>
          <p:cNvPr id="5121" name="Litebulb"/>
          <p:cNvSpPr>
            <a:spLocks noEditPoints="1" noChangeArrowheads="1"/>
          </p:cNvSpPr>
          <p:nvPr/>
        </p:nvSpPr>
        <p:spPr bwMode="auto">
          <a:xfrm>
            <a:off x="8148320" y="2476468"/>
            <a:ext cx="1310641" cy="1895920"/>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627973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Parent Involvement</a:t>
            </a:r>
          </a:p>
        </p:txBody>
      </p:sp>
      <p:sp>
        <p:nvSpPr>
          <p:cNvPr id="3" name="Content Placeholder 2"/>
          <p:cNvSpPr>
            <a:spLocks noGrp="1"/>
          </p:cNvSpPr>
          <p:nvPr>
            <p:ph idx="1"/>
          </p:nvPr>
        </p:nvSpPr>
        <p:spPr>
          <a:xfrm>
            <a:off x="4238907" y="659636"/>
            <a:ext cx="5730875" cy="4233740"/>
          </a:xfrm>
        </p:spPr>
        <p:txBody>
          <a:bodyPr vert="horz" lIns="91440" tIns="45720" rIns="91440" bIns="45720" rtlCol="0" anchor="t">
            <a:normAutofit lnSpcReduction="10000"/>
          </a:bodyPr>
          <a:lstStyle/>
          <a:p>
            <a:pPr>
              <a:buFont typeface="Arial"/>
              <a:buChar char="•"/>
            </a:pPr>
            <a:r>
              <a:rPr lang="en-US" b="1">
                <a:solidFill>
                  <a:srgbClr val="000000"/>
                </a:solidFill>
                <a:latin typeface="+mj-lt"/>
              </a:rPr>
              <a:t>Daily at home</a:t>
            </a:r>
            <a:r>
              <a:rPr lang="en-US">
                <a:solidFill>
                  <a:srgbClr val="000000"/>
                </a:solidFill>
                <a:latin typeface="+mj-lt"/>
              </a:rPr>
              <a:t>: check planner, nightly reading and homework</a:t>
            </a:r>
          </a:p>
          <a:p>
            <a:pPr>
              <a:buFont typeface="Arial"/>
              <a:buChar char="•"/>
            </a:pPr>
            <a:r>
              <a:rPr lang="en-US" b="1">
                <a:solidFill>
                  <a:srgbClr val="000000"/>
                </a:solidFill>
                <a:latin typeface="+mj-lt"/>
              </a:rPr>
              <a:t>Volunteers</a:t>
            </a:r>
            <a:r>
              <a:rPr lang="en-US" b="0">
                <a:solidFill>
                  <a:srgbClr val="000000"/>
                </a:solidFill>
                <a:latin typeface="+mj-lt"/>
              </a:rPr>
              <a:t>: please make arrangements with me. Some prefer working with kids and others prefer “paper” work.</a:t>
            </a:r>
          </a:p>
          <a:p>
            <a:pPr>
              <a:buFont typeface="Arial"/>
              <a:buChar char="•"/>
            </a:pPr>
            <a:r>
              <a:rPr lang="en-US">
                <a:solidFill>
                  <a:srgbClr val="000000"/>
                </a:solidFill>
                <a:latin typeface="+mj-lt"/>
              </a:rPr>
              <a:t> </a:t>
            </a:r>
            <a:r>
              <a:rPr lang="en-US" b="0">
                <a:solidFill>
                  <a:srgbClr val="000000"/>
                </a:solidFill>
                <a:latin typeface="+mj-lt"/>
              </a:rPr>
              <a:t>If volunteers are working one on one with students in isolation (mentoring, one on one, hallway, testing) they will need to be fingerprinted at the volunteer's expense.</a:t>
            </a:r>
            <a:r>
              <a:rPr lang="en-US">
                <a:solidFill>
                  <a:srgbClr val="000000"/>
                </a:solidFill>
                <a:latin typeface="+mj-lt"/>
              </a:rPr>
              <a:t> </a:t>
            </a:r>
          </a:p>
          <a:p>
            <a:pPr>
              <a:buFont typeface="Arial"/>
              <a:buChar char="•"/>
            </a:pPr>
            <a:r>
              <a:rPr lang="en-US" b="1">
                <a:solidFill>
                  <a:srgbClr val="000000"/>
                </a:solidFill>
                <a:latin typeface="+mj-lt"/>
              </a:rPr>
              <a:t>Parties/Celebrations:</a:t>
            </a:r>
            <a:r>
              <a:rPr lang="en-US">
                <a:solidFill>
                  <a:srgbClr val="000000"/>
                </a:solidFill>
                <a:latin typeface="+mj-lt"/>
              </a:rPr>
              <a:t> We will need volunteers to help organize and run celebrations for Halloween, the Holidays, and Valentine's day.</a:t>
            </a:r>
          </a:p>
          <a:p>
            <a:pPr>
              <a:buFont typeface="Arial"/>
              <a:buChar char="•"/>
            </a:pPr>
            <a:r>
              <a:rPr lang="en-US" b="1">
                <a:solidFill>
                  <a:srgbClr val="000000"/>
                </a:solidFill>
                <a:latin typeface="+mj-lt"/>
              </a:rPr>
              <a:t>P.T.O.</a:t>
            </a:r>
            <a:r>
              <a:rPr lang="en-US">
                <a:solidFill>
                  <a:srgbClr val="000000"/>
                </a:solidFill>
                <a:latin typeface="+mj-lt"/>
              </a:rPr>
              <a:t>:</a:t>
            </a:r>
            <a:r>
              <a:rPr lang="en-US" b="0">
                <a:solidFill>
                  <a:srgbClr val="000000"/>
                </a:solidFill>
                <a:latin typeface="+mj-lt"/>
              </a:rPr>
              <a:t> a fantastic organization that supports our school.</a:t>
            </a:r>
            <a:endParaRPr lang="en-US">
              <a:solidFill>
                <a:srgbClr val="000000"/>
              </a:solidFill>
              <a:latin typeface="+mj-lt"/>
            </a:endParaRPr>
          </a:p>
          <a:p>
            <a:pPr>
              <a:buFont typeface="Arial"/>
              <a:buChar char="•"/>
            </a:pPr>
            <a:endParaRPr lang="en-US">
              <a:solidFill>
                <a:srgbClr val="000000"/>
              </a:solidFill>
              <a:latin typeface="+mj-lt"/>
            </a:endParaRPr>
          </a:p>
          <a:p>
            <a:pPr marL="411480" indent="-342900">
              <a:buFont typeface="Arial"/>
              <a:buChar char="•"/>
            </a:pPr>
            <a:endParaRPr lang="en-US">
              <a:solidFill>
                <a:srgbClr val="000000"/>
              </a:solidFill>
              <a:latin typeface="+mj-lt"/>
            </a:endParaRPr>
          </a:p>
        </p:txBody>
      </p:sp>
      <p:pic>
        <p:nvPicPr>
          <p:cNvPr id="4" name="Picture 3" descr="get involved clip art.bmp"/>
          <p:cNvPicPr>
            <a:picLocks noChangeAspect="1"/>
          </p:cNvPicPr>
          <p:nvPr/>
        </p:nvPicPr>
        <p:blipFill>
          <a:blip r:embed="rId3" cstate="print"/>
          <a:stretch>
            <a:fillRect/>
          </a:stretch>
        </p:blipFill>
        <p:spPr>
          <a:xfrm>
            <a:off x="6141084" y="4891697"/>
            <a:ext cx="2124075" cy="1319357"/>
          </a:xfrm>
          <a:prstGeom prst="rect">
            <a:avLst/>
          </a:prstGeom>
        </p:spPr>
      </p:pic>
    </p:spTree>
    <p:extLst>
      <p:ext uri="{BB962C8B-B14F-4D97-AF65-F5344CB8AC3E}">
        <p14:creationId xmlns:p14="http://schemas.microsoft.com/office/powerpoint/2010/main" val="4274305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08191-C170-4CCE-BA23-59E85408B307}"/>
              </a:ext>
            </a:extLst>
          </p:cNvPr>
          <p:cNvSpPr>
            <a:spLocks noGrp="1"/>
          </p:cNvSpPr>
          <p:nvPr>
            <p:ph type="title"/>
          </p:nvPr>
        </p:nvSpPr>
        <p:spPr/>
        <p:txBody>
          <a:bodyPr/>
          <a:lstStyle/>
          <a:p>
            <a:r>
              <a:rPr lang="en-US"/>
              <a:t>Bond Information </a:t>
            </a:r>
          </a:p>
        </p:txBody>
      </p:sp>
      <p:sp>
        <p:nvSpPr>
          <p:cNvPr id="3" name="Content Placeholder 2">
            <a:extLst>
              <a:ext uri="{FF2B5EF4-FFF2-40B4-BE49-F238E27FC236}">
                <a16:creationId xmlns:a16="http://schemas.microsoft.com/office/drawing/2014/main" id="{07CA6CA0-7B43-47C9-9CF6-1FE3794736D0}"/>
              </a:ext>
            </a:extLst>
          </p:cNvPr>
          <p:cNvSpPr>
            <a:spLocks noGrp="1"/>
          </p:cNvSpPr>
          <p:nvPr>
            <p:ph idx="1"/>
          </p:nvPr>
        </p:nvSpPr>
        <p:spPr/>
        <p:txBody>
          <a:bodyPr/>
          <a:lstStyle/>
          <a:p>
            <a:pPr>
              <a:buFont typeface="Arial" pitchFamily="18" charset="2"/>
              <a:buChar char="•"/>
            </a:pPr>
            <a:r>
              <a:rPr lang="en-US" u="sng">
                <a:ea typeface="+mn-lt"/>
                <a:cs typeface="+mn-lt"/>
                <a:hlinkClick r:id="rId2"/>
              </a:rPr>
              <a:t>https://www.lakeorionschools.org/bond</a:t>
            </a:r>
            <a:endParaRPr lang="en-US"/>
          </a:p>
        </p:txBody>
      </p:sp>
    </p:spTree>
    <p:extLst>
      <p:ext uri="{BB962C8B-B14F-4D97-AF65-F5344CB8AC3E}">
        <p14:creationId xmlns:p14="http://schemas.microsoft.com/office/powerpoint/2010/main" val="1428196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371601"/>
            <a:ext cx="7772400" cy="1816865"/>
          </a:xfrm>
        </p:spPr>
        <p:txBody>
          <a:bodyPr/>
          <a:lstStyle/>
          <a:p>
            <a:pPr algn="ctr"/>
            <a:r>
              <a:rPr lang="en-US"/>
              <a:t>Questions?</a:t>
            </a:r>
          </a:p>
        </p:txBody>
      </p:sp>
      <p:sp>
        <p:nvSpPr>
          <p:cNvPr id="3" name="Subtitle 2"/>
          <p:cNvSpPr>
            <a:spLocks noGrp="1"/>
          </p:cNvSpPr>
          <p:nvPr>
            <p:ph type="subTitle" idx="1"/>
          </p:nvPr>
        </p:nvSpPr>
        <p:spPr>
          <a:xfrm>
            <a:off x="3352800" y="3904702"/>
            <a:ext cx="5486400" cy="914400"/>
          </a:xfrm>
        </p:spPr>
        <p:txBody>
          <a:bodyPr/>
          <a:lstStyle/>
          <a:p>
            <a:pPr algn="ctr"/>
            <a:r>
              <a:rPr lang="en-US"/>
              <a:t>Thank you for coming!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Communication</a:t>
            </a:r>
          </a:p>
        </p:txBody>
      </p:sp>
      <p:sp>
        <p:nvSpPr>
          <p:cNvPr id="3" name="Content Placeholder 2"/>
          <p:cNvSpPr>
            <a:spLocks noGrp="1"/>
          </p:cNvSpPr>
          <p:nvPr>
            <p:ph idx="1"/>
          </p:nvPr>
        </p:nvSpPr>
        <p:spPr>
          <a:xfrm>
            <a:off x="3744008" y="1344272"/>
            <a:ext cx="7221255" cy="4170750"/>
          </a:xfrm>
        </p:spPr>
        <p:txBody>
          <a:bodyPr vert="horz" lIns="91440" tIns="45720" rIns="91440" bIns="45720" rtlCol="0" anchor="t">
            <a:normAutofit/>
          </a:bodyPr>
          <a:lstStyle/>
          <a:p>
            <a:pPr>
              <a:buFont typeface="Arial"/>
              <a:buChar char="•"/>
            </a:pPr>
            <a:r>
              <a:rPr lang="en-US"/>
              <a:t>E-Mail: </a:t>
            </a:r>
          </a:p>
          <a:p>
            <a:pPr lvl="1">
              <a:buFont typeface="Arial"/>
              <a:buChar char="•"/>
            </a:pPr>
            <a:r>
              <a:rPr lang="en-US">
                <a:hlinkClick r:id="rId3"/>
              </a:rPr>
              <a:t>Kristen.Malkasian@lok12.org</a:t>
            </a:r>
            <a:endParaRPr lang="en-US"/>
          </a:p>
          <a:p>
            <a:pPr lvl="1">
              <a:buFont typeface="Arial"/>
              <a:buChar char="•"/>
            </a:pPr>
            <a:r>
              <a:rPr lang="en-US">
                <a:hlinkClick r:id="rId4"/>
              </a:rPr>
              <a:t>David.Stafford@lok12.org</a:t>
            </a:r>
            <a:endParaRPr lang="en-US"/>
          </a:p>
          <a:p>
            <a:pPr lvl="1">
              <a:buFont typeface="Arial"/>
              <a:buChar char="•"/>
            </a:pPr>
            <a:r>
              <a:rPr lang="en-US">
                <a:hlinkClick r:id="rId5"/>
              </a:rPr>
              <a:t>Allison.Webb@lok12.org</a:t>
            </a:r>
            <a:r>
              <a:rPr lang="en-US"/>
              <a:t> </a:t>
            </a:r>
          </a:p>
          <a:p>
            <a:pPr>
              <a:buFont typeface="Arial"/>
              <a:buChar char="•"/>
            </a:pPr>
            <a:r>
              <a:rPr lang="en-US"/>
              <a:t>Phone: 248-693-5460 </a:t>
            </a:r>
          </a:p>
          <a:p>
            <a:pPr>
              <a:buFont typeface="Arial"/>
              <a:buChar char="•"/>
            </a:pPr>
            <a:r>
              <a:rPr lang="en-US"/>
              <a:t>Class Website on Blanche Sims page (updated every Friday)</a:t>
            </a:r>
          </a:p>
          <a:p>
            <a:pPr lvl="1">
              <a:buFont typeface="Arial"/>
              <a:buChar char="•"/>
            </a:pPr>
            <a:r>
              <a:rPr lang="en-US">
                <a:hlinkClick r:id="rId6"/>
              </a:rPr>
              <a:t>http://fourthgradesims.weebly.com/</a:t>
            </a:r>
            <a:r>
              <a:rPr lang="en-US"/>
              <a:t> </a:t>
            </a:r>
          </a:p>
          <a:p>
            <a:pPr>
              <a:buFont typeface="Arial"/>
              <a:buChar char="•"/>
            </a:pPr>
            <a:r>
              <a:rPr lang="en-US"/>
              <a:t>Twitter</a:t>
            </a:r>
          </a:p>
          <a:p>
            <a:pPr lvl="1">
              <a:buFont typeface="Arial"/>
              <a:buChar char="•"/>
            </a:pPr>
            <a:r>
              <a:rPr lang="en-US">
                <a:ea typeface="+mn-lt"/>
                <a:cs typeface="+mn-lt"/>
              </a:rPr>
              <a:t>Malkasian- @</a:t>
            </a:r>
            <a:r>
              <a:rPr lang="en-US" err="1">
                <a:ea typeface="+mn-lt"/>
                <a:cs typeface="+mn-lt"/>
              </a:rPr>
              <a:t>mrsmalkasian</a:t>
            </a:r>
            <a:br>
              <a:rPr lang="en-US">
                <a:ea typeface="+mn-lt"/>
                <a:cs typeface="+mn-lt"/>
              </a:rPr>
            </a:br>
            <a:r>
              <a:rPr lang="en-US">
                <a:ea typeface="+mn-lt"/>
                <a:cs typeface="+mn-lt"/>
              </a:rPr>
              <a:t>Stafford- @</a:t>
            </a:r>
            <a:r>
              <a:rPr lang="en-US" err="1">
                <a:ea typeface="+mn-lt"/>
                <a:cs typeface="+mn-lt"/>
              </a:rPr>
              <a:t>MrStaffordLO</a:t>
            </a:r>
            <a:br>
              <a:rPr lang="en-US">
                <a:ea typeface="+mn-lt"/>
                <a:cs typeface="+mn-lt"/>
              </a:rPr>
            </a:br>
            <a:r>
              <a:rPr lang="en-US">
                <a:ea typeface="+mn-lt"/>
                <a:cs typeface="+mn-lt"/>
              </a:rPr>
              <a:t>Webb- @MrsWebb18</a:t>
            </a:r>
            <a:endParaRPr lang="en-US"/>
          </a:p>
        </p:txBody>
      </p:sp>
    </p:spTree>
    <p:extLst>
      <p:ext uri="{BB962C8B-B14F-4D97-AF65-F5344CB8AC3E}">
        <p14:creationId xmlns:p14="http://schemas.microsoft.com/office/powerpoint/2010/main" val="143973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br>
              <a:rPr lang="en-US">
                <a:latin typeface="+mj-ea"/>
                <a:cs typeface="+mj-ea"/>
              </a:rPr>
            </a:br>
            <a:r>
              <a:rPr lang="en-US">
                <a:solidFill>
                  <a:schemeClr val="bg1"/>
                </a:solidFill>
                <a:latin typeface="Corbel"/>
              </a:rPr>
              <a:t>A Culture of Thinking: Why is it Important?</a:t>
            </a:r>
            <a:br>
              <a:rPr lang="en-US">
                <a:latin typeface="+mj-ea"/>
                <a:cs typeface="+mj-ea"/>
              </a:rPr>
            </a:br>
            <a:endParaRPr lang="en-US"/>
          </a:p>
        </p:txBody>
      </p:sp>
      <p:sp>
        <p:nvSpPr>
          <p:cNvPr id="3" name="Content Placeholder 2"/>
          <p:cNvSpPr>
            <a:spLocks noGrp="1"/>
          </p:cNvSpPr>
          <p:nvPr>
            <p:ph idx="1"/>
          </p:nvPr>
        </p:nvSpPr>
        <p:spPr>
          <a:xfrm>
            <a:off x="3890145" y="1594793"/>
            <a:ext cx="7315200" cy="3669709"/>
          </a:xfrm>
        </p:spPr>
        <p:txBody>
          <a:bodyPr vert="horz" anchor="t">
            <a:normAutofit/>
          </a:bodyPr>
          <a:lstStyle/>
          <a:p>
            <a:pPr>
              <a:buFont typeface="Arial"/>
              <a:buChar char="•"/>
            </a:pPr>
            <a:r>
              <a:rPr lang="en-US" sz="2000">
                <a:solidFill>
                  <a:srgbClr val="404040"/>
                </a:solidFill>
                <a:latin typeface="+mj-lt"/>
                <a:sym typeface="Wingdings 3" charset="0"/>
              </a:rPr>
              <a:t>Real, deep, and lasting learning is a product of thinking. Students’ thinking needs ongoing support &amp; encouragement.</a:t>
            </a:r>
            <a:endParaRPr lang="en-US"/>
          </a:p>
          <a:p>
            <a:pPr>
              <a:buFont typeface="Arial"/>
              <a:buChar char="•"/>
            </a:pPr>
            <a:r>
              <a:rPr lang="en-US" sz="2000">
                <a:solidFill>
                  <a:srgbClr val="404040"/>
                </a:solidFill>
                <a:latin typeface="+mj-lt"/>
                <a:sym typeface="Wingdings 3" charset="0"/>
              </a:rPr>
              <a:t>Habits of mind and dispositions toward thinking and understanding cannot be taught, they must be enculturated over time.</a:t>
            </a:r>
            <a:endParaRPr lang="en-US" sz="2000">
              <a:solidFill>
                <a:srgbClr val="404040"/>
              </a:solidFill>
              <a:latin typeface="+mj-lt"/>
            </a:endParaRPr>
          </a:p>
          <a:p>
            <a:pPr>
              <a:buFont typeface="Arial"/>
              <a:buChar char="•"/>
            </a:pPr>
            <a:r>
              <a:rPr lang="en-US" sz="2000">
                <a:solidFill>
                  <a:srgbClr val="404040"/>
                </a:solidFill>
                <a:latin typeface="+mj-lt"/>
                <a:sym typeface="Wingdings 3" charset="0"/>
              </a:rPr>
              <a:t>Learning is a social endeavor and unfolds within that context.</a:t>
            </a:r>
            <a:endParaRPr lang="en-US" sz="2000">
              <a:solidFill>
                <a:srgbClr val="404040"/>
              </a:solidFill>
              <a:latin typeface="+mj-lt"/>
            </a:endParaRPr>
          </a:p>
          <a:p>
            <a:pPr>
              <a:buFont typeface="Arial"/>
              <a:buChar char="•"/>
            </a:pPr>
            <a:r>
              <a:rPr lang="en-US" sz="2000">
                <a:solidFill>
                  <a:srgbClr val="404040"/>
                </a:solidFill>
                <a:latin typeface="+mj-lt"/>
                <a:sym typeface="Wingdings 3" charset="0"/>
              </a:rPr>
              <a:t>Instructional methods and curriculum aren’t enough to develop understanding.  It needs the ongoing support of the environment.</a:t>
            </a:r>
            <a:endParaRPr lang="en-US" sz="2000">
              <a:solidFill>
                <a:srgbClr val="404040"/>
              </a:solidFill>
              <a:latin typeface="+mj-lt"/>
            </a:endParaRPr>
          </a:p>
          <a:p>
            <a:pPr>
              <a:buFont typeface="Arial"/>
              <a:buChar char="•"/>
            </a:pPr>
            <a:endParaRPr lang="en-US" sz="2000">
              <a:solidFill>
                <a:srgbClr val="A53010"/>
              </a:solidFill>
              <a:latin typeface="+mj-lt"/>
            </a:endParaRPr>
          </a:p>
          <a:p>
            <a:pPr>
              <a:buFont typeface="Arial"/>
              <a:buChar char="•"/>
            </a:pPr>
            <a:endParaRPr lang="en-US" sz="2000">
              <a:latin typeface="+mj-lt"/>
            </a:endParaRPr>
          </a:p>
        </p:txBody>
      </p:sp>
    </p:spTree>
    <p:extLst>
      <p:ext uri="{BB962C8B-B14F-4D97-AF65-F5344CB8AC3E}">
        <p14:creationId xmlns:p14="http://schemas.microsoft.com/office/powerpoint/2010/main" val="1814292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a:t>Cultures of Thinking ...</a:t>
            </a:r>
          </a:p>
        </p:txBody>
      </p:sp>
      <p:sp>
        <p:nvSpPr>
          <p:cNvPr id="3" name="Content Placeholder 2"/>
          <p:cNvSpPr>
            <a:spLocks noGrp="1"/>
          </p:cNvSpPr>
          <p:nvPr>
            <p:ph idx="1"/>
          </p:nvPr>
        </p:nvSpPr>
        <p:spPr>
          <a:xfrm>
            <a:off x="4143533" y="1343043"/>
            <a:ext cx="6227523" cy="4149874"/>
          </a:xfrm>
        </p:spPr>
        <p:txBody>
          <a:bodyPr vert="horz" anchor="t">
            <a:normAutofit/>
          </a:bodyPr>
          <a:lstStyle/>
          <a:p>
            <a:pPr>
              <a:buFont typeface="Arial"/>
              <a:buChar char="•"/>
            </a:pPr>
            <a:r>
              <a:rPr lang="en-US" sz="2000">
                <a:solidFill>
                  <a:srgbClr val="595959"/>
                </a:solidFill>
                <a:latin typeface="+mj-lt"/>
              </a:rPr>
              <a:t>Are places in which a group’s collective, as well as individual, thinking is valued, visible, and actively promoted as part of the regular, day-to-day experience of all group members.</a:t>
            </a:r>
            <a:endParaRPr lang="en-US"/>
          </a:p>
          <a:p>
            <a:pPr>
              <a:buFont typeface="Arial"/>
              <a:buChar char="•"/>
            </a:pPr>
            <a:endParaRPr lang="en-US" sz="1800">
              <a:latin typeface="+mj-lt"/>
            </a:endParaRPr>
          </a:p>
        </p:txBody>
      </p:sp>
      <p:sp>
        <p:nvSpPr>
          <p:cNvPr id="4" name="TextBox 3"/>
          <p:cNvSpPr txBox="1"/>
          <p:nvPr/>
        </p:nvSpPr>
        <p:spPr>
          <a:xfrm>
            <a:off x="3640081" y="4682667"/>
            <a:ext cx="2743200" cy="2585323"/>
          </a:xfrm>
          <a:prstGeom prst="rect">
            <a:avLst/>
          </a:prstGeom>
        </p:spPr>
        <p:txBody>
          <a:bodyPr rtlCol="0">
            <a:spAutoFit/>
          </a:bodyPr>
          <a:lstStyle/>
          <a:p>
            <a:pPr algn="ctr"/>
            <a:br>
              <a:rPr lang="en-US"/>
            </a:br>
            <a:endParaRPr lang="en-US"/>
          </a:p>
          <a:p>
            <a:pPr algn="ctr"/>
            <a:br>
              <a:rPr lang="en-US"/>
            </a:br>
            <a:endParaRPr lang="en-US"/>
          </a:p>
          <a:p>
            <a:pPr algn="ctr"/>
            <a:br>
              <a:rPr lang="en-US"/>
            </a:br>
            <a:endParaRPr lang="en-US"/>
          </a:p>
          <a:p>
            <a:pPr algn="ctr"/>
            <a:br>
              <a:rPr lang="en-US"/>
            </a:br>
            <a:endParaRPr lang="en-US"/>
          </a:p>
          <a:p>
            <a:pPr algn="ctr"/>
            <a:endParaRPr lang="en-US"/>
          </a:p>
        </p:txBody>
      </p:sp>
      <p:sp>
        <p:nvSpPr>
          <p:cNvPr id="5" name="TextBox 4"/>
          <p:cNvSpPr txBox="1"/>
          <p:nvPr/>
        </p:nvSpPr>
        <p:spPr>
          <a:xfrm>
            <a:off x="3409347" y="4285178"/>
            <a:ext cx="2743200" cy="369332"/>
          </a:xfrm>
          <a:prstGeom prst="rect">
            <a:avLst/>
          </a:prstGeom>
        </p:spPr>
        <p:txBody>
          <a:bodyPr rtlCol="0">
            <a:spAutoFit/>
          </a:bodyPr>
          <a:lstStyle/>
          <a:p>
            <a:pPr algn="ctr"/>
            <a:endParaRPr lang="en-US"/>
          </a:p>
        </p:txBody>
      </p:sp>
      <p:pic>
        <p:nvPicPr>
          <p:cNvPr id="7" name="Picture 6" descr="goldilocks.jpg"/>
          <p:cNvPicPr>
            <a:picLocks noChangeAspect="1"/>
          </p:cNvPicPr>
          <p:nvPr/>
        </p:nvPicPr>
        <p:blipFill>
          <a:blip r:embed="rId3"/>
          <a:stretch>
            <a:fillRect/>
          </a:stretch>
        </p:blipFill>
        <p:spPr>
          <a:xfrm>
            <a:off x="7517378" y="2895108"/>
            <a:ext cx="2350370" cy="2477428"/>
          </a:xfrm>
          <a:prstGeom prst="rect">
            <a:avLst/>
          </a:prstGeom>
        </p:spPr>
      </p:pic>
      <p:pic>
        <p:nvPicPr>
          <p:cNvPr id="8" name="Picture 7" descr="1653384_orig.jpg"/>
          <p:cNvPicPr>
            <a:picLocks noChangeAspect="1"/>
          </p:cNvPicPr>
          <p:nvPr/>
        </p:nvPicPr>
        <p:blipFill>
          <a:blip r:embed="rId4"/>
          <a:stretch>
            <a:fillRect/>
          </a:stretch>
        </p:blipFill>
        <p:spPr>
          <a:xfrm>
            <a:off x="4551305" y="2899986"/>
            <a:ext cx="2438776" cy="2487867"/>
          </a:xfrm>
          <a:prstGeom prst="rect">
            <a:avLst/>
          </a:prstGeom>
        </p:spPr>
      </p:pic>
    </p:spTree>
    <p:extLst>
      <p:ext uri="{BB962C8B-B14F-4D97-AF65-F5344CB8AC3E}">
        <p14:creationId xmlns:p14="http://schemas.microsoft.com/office/powerpoint/2010/main" val="1740464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Growth Mindset</a:t>
            </a:r>
          </a:p>
        </p:txBody>
      </p:sp>
      <p:sp>
        <p:nvSpPr>
          <p:cNvPr id="3" name="Content Placeholder 2"/>
          <p:cNvSpPr>
            <a:spLocks noGrp="1"/>
          </p:cNvSpPr>
          <p:nvPr>
            <p:ph idx="1"/>
          </p:nvPr>
        </p:nvSpPr>
        <p:spPr>
          <a:xfrm>
            <a:off x="4383420" y="1125389"/>
            <a:ext cx="5486400" cy="3794969"/>
          </a:xfrm>
        </p:spPr>
        <p:txBody>
          <a:bodyPr>
            <a:normAutofit/>
          </a:bodyPr>
          <a:lstStyle/>
          <a:p>
            <a:pPr>
              <a:buFont typeface="Arial"/>
              <a:buChar char="•"/>
            </a:pPr>
            <a:r>
              <a:rPr lang="en-US" sz="2000"/>
              <a:t>A growth mindset can greatly improve a child's academic performance and motivation to learn.</a:t>
            </a:r>
            <a:endParaRPr lang="en-US"/>
          </a:p>
          <a:p>
            <a:pPr>
              <a:buFont typeface="Arial"/>
              <a:buChar char="•"/>
            </a:pPr>
            <a:r>
              <a:rPr lang="en-US" sz="2000"/>
              <a:t>We will be teaching and reviewing the five stances: Empathy, Flexibility, Resilience, Persistence, and Optimism </a:t>
            </a:r>
          </a:p>
          <a:p>
            <a:pPr>
              <a:buFont typeface="Arial"/>
              <a:buChar char="•"/>
            </a:pPr>
            <a:r>
              <a:rPr lang="en-US" sz="2000"/>
              <a:t>You can help by changing how you phrase your feedback. </a:t>
            </a:r>
          </a:p>
          <a:p>
            <a:pPr lvl="1">
              <a:buFont typeface="Arial"/>
              <a:buChar char="•"/>
            </a:pPr>
            <a:r>
              <a:rPr lang="en-US" sz="2000"/>
              <a:t>I see that you have been trying so hard at...</a:t>
            </a:r>
          </a:p>
          <a:p>
            <a:pPr lvl="1">
              <a:buFont typeface="Arial"/>
              <a:buChar char="•"/>
            </a:pPr>
            <a:r>
              <a:rPr lang="en-US" sz="2000"/>
              <a:t>I like the way that you...</a:t>
            </a:r>
          </a:p>
          <a:p>
            <a:pPr lvl="1">
              <a:buFont typeface="Arial"/>
              <a:buChar char="•"/>
            </a:pPr>
            <a:r>
              <a:rPr lang="en-US" sz="2000"/>
              <a:t>Good job taking on such a hard task...</a:t>
            </a:r>
          </a:p>
          <a:p>
            <a:pPr lvl="1">
              <a:buFont typeface="Arial"/>
              <a:buChar char="•"/>
            </a:pPr>
            <a:endParaRPr lang="en-US" sz="2000"/>
          </a:p>
        </p:txBody>
      </p:sp>
      <p:pic>
        <p:nvPicPr>
          <p:cNvPr id="4" name="Picture 4"/>
          <p:cNvPicPr>
            <a:picLocks noChangeAspect="1"/>
          </p:cNvPicPr>
          <p:nvPr/>
        </p:nvPicPr>
        <p:blipFill>
          <a:blip r:embed="rId2"/>
          <a:stretch>
            <a:fillRect/>
          </a:stretch>
        </p:blipFill>
        <p:spPr>
          <a:xfrm>
            <a:off x="6524997" y="4735056"/>
            <a:ext cx="1203246" cy="1607896"/>
          </a:xfrm>
          <a:prstGeom prst="rect">
            <a:avLst/>
          </a:prstGeom>
        </p:spPr>
      </p:pic>
    </p:spTree>
    <p:extLst>
      <p:ext uri="{BB962C8B-B14F-4D97-AF65-F5344CB8AC3E}">
        <p14:creationId xmlns:p14="http://schemas.microsoft.com/office/powerpoint/2010/main" val="1432636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7 Habits</a:t>
            </a:r>
          </a:p>
        </p:txBody>
      </p:sp>
      <p:sp>
        <p:nvSpPr>
          <p:cNvPr id="3" name="Content Placeholder 2"/>
          <p:cNvSpPr>
            <a:spLocks noGrp="1"/>
          </p:cNvSpPr>
          <p:nvPr>
            <p:ph idx="1"/>
          </p:nvPr>
        </p:nvSpPr>
        <p:spPr/>
        <p:txBody>
          <a:bodyPr/>
          <a:lstStyle/>
          <a:p>
            <a:pPr>
              <a:buFont typeface="Arial"/>
              <a:buChar char="•"/>
            </a:pPr>
            <a:r>
              <a:rPr lang="en-US"/>
              <a:t>Be proactive</a:t>
            </a:r>
          </a:p>
          <a:p>
            <a:pPr>
              <a:buFont typeface="Arial"/>
              <a:buChar char="•"/>
            </a:pPr>
            <a:r>
              <a:rPr lang="en-US"/>
              <a:t>Begin with the end in mind</a:t>
            </a:r>
          </a:p>
          <a:p>
            <a:pPr>
              <a:buFont typeface="Arial"/>
              <a:buChar char="•"/>
            </a:pPr>
            <a:r>
              <a:rPr lang="en-US"/>
              <a:t>Put first things first</a:t>
            </a:r>
          </a:p>
          <a:p>
            <a:pPr>
              <a:buFont typeface="Arial"/>
              <a:buChar char="•"/>
            </a:pPr>
            <a:r>
              <a:rPr lang="en-US"/>
              <a:t>Think win-win</a:t>
            </a:r>
          </a:p>
          <a:p>
            <a:pPr>
              <a:buFont typeface="Arial"/>
              <a:buChar char="•"/>
            </a:pPr>
            <a:r>
              <a:rPr lang="en-US"/>
              <a:t>Seek first to understand, then to be understood</a:t>
            </a:r>
          </a:p>
          <a:p>
            <a:pPr>
              <a:buFont typeface="Arial"/>
              <a:buChar char="•"/>
            </a:pPr>
            <a:r>
              <a:rPr lang="en-US"/>
              <a:t>Synergize</a:t>
            </a:r>
          </a:p>
          <a:p>
            <a:pPr>
              <a:buFont typeface="Arial"/>
              <a:buChar char="•"/>
            </a:pPr>
            <a:r>
              <a:rPr lang="en-US"/>
              <a:t>Sharpen the saw </a:t>
            </a:r>
          </a:p>
        </p:txBody>
      </p:sp>
    </p:spTree>
    <p:extLst>
      <p:ext uri="{BB962C8B-B14F-4D97-AF65-F5344CB8AC3E}">
        <p14:creationId xmlns:p14="http://schemas.microsoft.com/office/powerpoint/2010/main" val="213327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 Binders</a:t>
            </a:r>
          </a:p>
        </p:txBody>
      </p:sp>
      <p:sp>
        <p:nvSpPr>
          <p:cNvPr id="3" name="Content Placeholder 2"/>
          <p:cNvSpPr>
            <a:spLocks noGrp="1"/>
          </p:cNvSpPr>
          <p:nvPr>
            <p:ph idx="1"/>
          </p:nvPr>
        </p:nvSpPr>
        <p:spPr/>
        <p:txBody>
          <a:bodyPr>
            <a:normAutofit/>
          </a:bodyPr>
          <a:lstStyle/>
          <a:p>
            <a:pPr>
              <a:buFont typeface="Arial"/>
              <a:buChar char="•"/>
            </a:pPr>
            <a:r>
              <a:rPr lang="en-US" sz="2400"/>
              <a:t>With the 7 Habits in mind, students will be adding to their individual data binders throughout the year.</a:t>
            </a:r>
          </a:p>
          <a:p>
            <a:pPr>
              <a:buFont typeface="Arial"/>
              <a:buChar char="•"/>
            </a:pPr>
            <a:endParaRPr lang="en-US" sz="2400"/>
          </a:p>
          <a:p>
            <a:pPr lvl="1">
              <a:buFont typeface="Arial"/>
              <a:buChar char="•"/>
            </a:pPr>
            <a:r>
              <a:rPr lang="en-US" sz="2000"/>
              <a:t>Focus on personal and academic goals</a:t>
            </a:r>
          </a:p>
          <a:p>
            <a:pPr lvl="1">
              <a:buFont typeface="Arial"/>
              <a:buChar char="•"/>
            </a:pPr>
            <a:r>
              <a:rPr lang="en-US" sz="2000"/>
              <a:t>Monitor growth over time</a:t>
            </a:r>
          </a:p>
          <a:p>
            <a:pPr lvl="1">
              <a:buFont typeface="Arial"/>
              <a:buChar char="•"/>
            </a:pPr>
            <a:r>
              <a:rPr lang="en-US" sz="2000"/>
              <a:t>Reflections on how we can improve</a:t>
            </a:r>
          </a:p>
          <a:p>
            <a:pPr>
              <a:buFont typeface="Arial"/>
              <a:buChar char="•"/>
            </a:pPr>
            <a:endParaRPr lang="en-US" sz="2400"/>
          </a:p>
        </p:txBody>
      </p:sp>
    </p:spTree>
    <p:extLst>
      <p:ext uri="{BB962C8B-B14F-4D97-AF65-F5344CB8AC3E}">
        <p14:creationId xmlns:p14="http://schemas.microsoft.com/office/powerpoint/2010/main" val="1617715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Class Procedures</a:t>
            </a:r>
          </a:p>
        </p:txBody>
      </p:sp>
      <p:sp>
        <p:nvSpPr>
          <p:cNvPr id="4" name="Content Placeholder 3"/>
          <p:cNvSpPr>
            <a:spLocks noGrp="1"/>
          </p:cNvSpPr>
          <p:nvPr>
            <p:ph sz="half" idx="2"/>
          </p:nvPr>
        </p:nvSpPr>
        <p:spPr>
          <a:xfrm>
            <a:off x="4424934" y="1123838"/>
            <a:ext cx="6040259" cy="4444239"/>
          </a:xfrm>
        </p:spPr>
        <p:txBody>
          <a:bodyPr vert="horz" lIns="91440" tIns="45720" rIns="91440" bIns="45720" rtlCol="0" anchor="t">
            <a:noAutofit/>
          </a:bodyPr>
          <a:lstStyle/>
          <a:p>
            <a:pPr marL="164465" indent="0">
              <a:buNone/>
            </a:pPr>
            <a:r>
              <a:rPr lang="en-US" b="1">
                <a:solidFill>
                  <a:schemeClr val="tx2"/>
                </a:solidFill>
                <a:latin typeface="+mj-lt"/>
              </a:rPr>
              <a:t>Classwork</a:t>
            </a:r>
            <a:endParaRPr lang="en-US"/>
          </a:p>
          <a:p>
            <a:pPr marL="507365" indent="-342900">
              <a:buFont typeface="Arial"/>
              <a:buChar char="•"/>
            </a:pPr>
            <a:r>
              <a:rPr lang="en-US" sz="2000">
                <a:solidFill>
                  <a:schemeClr val="tx2"/>
                </a:solidFill>
                <a:latin typeface="+mj-lt"/>
              </a:rPr>
              <a:t>Expectation is that all work will be done in class</a:t>
            </a:r>
            <a:endParaRPr lang="en-US" sz="2000">
              <a:solidFill>
                <a:schemeClr val="tx2"/>
              </a:solidFill>
            </a:endParaRPr>
          </a:p>
          <a:p>
            <a:pPr marL="507365" indent="-342900">
              <a:buFont typeface="Arial"/>
              <a:buChar char="•"/>
            </a:pPr>
            <a:r>
              <a:rPr lang="en-US" sz="2000">
                <a:solidFill>
                  <a:schemeClr val="tx2"/>
                </a:solidFill>
                <a:latin typeface="+mj-lt"/>
              </a:rPr>
              <a:t>Quality</a:t>
            </a:r>
            <a:r>
              <a:rPr lang="en-US">
                <a:solidFill>
                  <a:schemeClr val="tx2"/>
                </a:solidFill>
                <a:latin typeface="+mj-lt"/>
              </a:rPr>
              <a:t> work</a:t>
            </a:r>
            <a:endParaRPr lang="en-US" sz="2000">
              <a:solidFill>
                <a:schemeClr val="tx2"/>
              </a:solidFill>
            </a:endParaRPr>
          </a:p>
          <a:p>
            <a:pPr marL="507365" indent="-342900">
              <a:buFont typeface="Arial"/>
              <a:buChar char="•"/>
            </a:pPr>
            <a:r>
              <a:rPr lang="en-US" sz="2000">
                <a:solidFill>
                  <a:schemeClr val="tx2"/>
                </a:solidFill>
                <a:latin typeface="+mj-lt"/>
              </a:rPr>
              <a:t>Students keep work on clipboard or in folder</a:t>
            </a:r>
          </a:p>
          <a:p>
            <a:pPr marL="507365" indent="-342900">
              <a:buFont typeface="Arial"/>
              <a:buChar char="•"/>
            </a:pPr>
            <a:r>
              <a:rPr lang="en-US" sz="2000">
                <a:solidFill>
                  <a:schemeClr val="tx2"/>
                </a:solidFill>
                <a:latin typeface="+mj-lt"/>
              </a:rPr>
              <a:t>Individual or group work</a:t>
            </a:r>
            <a:r>
              <a:rPr lang="en-US">
                <a:solidFill>
                  <a:schemeClr val="tx2"/>
                </a:solidFill>
                <a:latin typeface="+mj-lt"/>
              </a:rPr>
              <a:t> </a:t>
            </a:r>
            <a:endParaRPr lang="en-US" sz="2000">
              <a:solidFill>
                <a:schemeClr val="tx2"/>
              </a:solidFill>
              <a:latin typeface="+mj-lt"/>
            </a:endParaRPr>
          </a:p>
          <a:p>
            <a:pPr marL="164465" indent="0">
              <a:buNone/>
            </a:pPr>
            <a:r>
              <a:rPr lang="en-US" b="1">
                <a:solidFill>
                  <a:schemeClr val="tx2"/>
                </a:solidFill>
              </a:rPr>
              <a:t>Homework</a:t>
            </a:r>
          </a:p>
          <a:p>
            <a:pPr marL="507365" indent="-342900">
              <a:buFont typeface="Arial"/>
              <a:buChar char="•"/>
            </a:pPr>
            <a:r>
              <a:rPr lang="en-US">
                <a:solidFill>
                  <a:schemeClr val="tx2"/>
                </a:solidFill>
              </a:rPr>
              <a:t>Read every night for 20 minutes</a:t>
            </a:r>
            <a:endParaRPr lang="en-US" sz="2000">
              <a:solidFill>
                <a:schemeClr val="tx2"/>
              </a:solidFill>
            </a:endParaRPr>
          </a:p>
          <a:p>
            <a:pPr marL="507365" indent="-342900">
              <a:buFont typeface="Arial"/>
              <a:buChar char="•"/>
            </a:pPr>
            <a:r>
              <a:rPr lang="en-US">
                <a:solidFill>
                  <a:schemeClr val="tx2"/>
                </a:solidFill>
                <a:latin typeface="+mj-lt"/>
              </a:rPr>
              <a:t>Study math facts</a:t>
            </a:r>
          </a:p>
          <a:p>
            <a:pPr marL="507365" indent="-342900">
              <a:buFont typeface="Arial"/>
              <a:buChar char="•"/>
            </a:pPr>
            <a:r>
              <a:rPr lang="en-US">
                <a:solidFill>
                  <a:schemeClr val="tx2"/>
                </a:solidFill>
                <a:latin typeface="+mj-lt"/>
              </a:rPr>
              <a:t>Word Study will be written in planner</a:t>
            </a:r>
          </a:p>
          <a:p>
            <a:pPr marL="507365" indent="-342900">
              <a:buFont typeface="Arial"/>
              <a:buChar char="•"/>
            </a:pPr>
            <a:endParaRPr lang="en-US" sz="2000">
              <a:solidFill>
                <a:schemeClr val="tx2"/>
              </a:solidFill>
              <a:latin typeface="+mj-lt"/>
            </a:endParaRPr>
          </a:p>
          <a:p>
            <a:pPr marL="164465" indent="0">
              <a:buNone/>
            </a:pPr>
            <a:endParaRPr lang="en-US" b="1">
              <a:solidFill>
                <a:schemeClr val="tx2"/>
              </a:solidFill>
              <a:latin typeface="+mj-lt"/>
            </a:endParaRPr>
          </a:p>
          <a:p>
            <a:pPr marL="507365" indent="-342900">
              <a:buFont typeface="Arial"/>
              <a:buChar char="•"/>
            </a:pPr>
            <a:endParaRPr lang="en-US">
              <a:solidFill>
                <a:schemeClr val="tx2"/>
              </a:solidFill>
              <a:latin typeface="+mj-lt"/>
            </a:endParaRPr>
          </a:p>
          <a:p>
            <a:pPr marL="507365" indent="-342900">
              <a:buFont typeface="Arial"/>
              <a:buChar char="•"/>
            </a:pPr>
            <a:endParaRPr lang="en-US">
              <a:solidFill>
                <a:schemeClr val="tx2"/>
              </a:solidFill>
              <a:latin typeface="+mj-lt"/>
            </a:endParaRPr>
          </a:p>
          <a:p>
            <a:pPr marL="450215" indent="-285750">
              <a:buFont typeface="Arial"/>
              <a:buChar char="•"/>
            </a:pPr>
            <a:endParaRPr lang="en-US">
              <a:solidFill>
                <a:schemeClr val="tx2"/>
              </a:solidFill>
              <a:latin typeface="+mj-lt"/>
            </a:endParaRPr>
          </a:p>
          <a:p>
            <a:pPr>
              <a:buFont typeface="Arial"/>
              <a:buChar char="•"/>
            </a:pPr>
            <a:endParaRPr lang="en-US">
              <a:solidFill>
                <a:schemeClr val="tx2"/>
              </a:solidFill>
              <a:latin typeface="+mj-lt"/>
            </a:endParaRPr>
          </a:p>
        </p:txBody>
      </p:sp>
      <p:pic>
        <p:nvPicPr>
          <p:cNvPr id="7" name="Picture 6" descr="health-class-clip-art-104146.gif"/>
          <p:cNvPicPr>
            <a:picLocks noChangeAspect="1"/>
          </p:cNvPicPr>
          <p:nvPr/>
        </p:nvPicPr>
        <p:blipFill>
          <a:blip r:embed="rId3" cstate="print"/>
          <a:stretch>
            <a:fillRect/>
          </a:stretch>
        </p:blipFill>
        <p:spPr>
          <a:xfrm>
            <a:off x="6122050" y="5343444"/>
            <a:ext cx="2639275" cy="939934"/>
          </a:xfrm>
          <a:prstGeom prst="rect">
            <a:avLst/>
          </a:prstGeom>
        </p:spPr>
      </p:pic>
    </p:spTree>
    <p:extLst>
      <p:ext uri="{BB962C8B-B14F-4D97-AF65-F5344CB8AC3E}">
        <p14:creationId xmlns:p14="http://schemas.microsoft.com/office/powerpoint/2010/main" val="2850639709"/>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TM03457475[[fn=Frame]]</Template>
  <TotalTime>1</TotalTime>
  <Words>766</Words>
  <Application>Microsoft Office PowerPoint</Application>
  <PresentationFormat>Widescreen</PresentationFormat>
  <Paragraphs>174</Paragraphs>
  <Slides>22</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Corbel</vt:lpstr>
      <vt:lpstr>Wingdings 2</vt:lpstr>
      <vt:lpstr>Frame</vt:lpstr>
      <vt:lpstr>Welcome to 4th Grade  Curriculum Night</vt:lpstr>
      <vt:lpstr>Agenda</vt:lpstr>
      <vt:lpstr>Communication</vt:lpstr>
      <vt:lpstr> A Culture of Thinking: Why is it Important? </vt:lpstr>
      <vt:lpstr>Cultures of Thinking ...</vt:lpstr>
      <vt:lpstr>Growth Mindset</vt:lpstr>
      <vt:lpstr>7 Habits</vt:lpstr>
      <vt:lpstr>Data Binders</vt:lpstr>
      <vt:lpstr>Class Procedures</vt:lpstr>
      <vt:lpstr>Language Arts</vt:lpstr>
      <vt:lpstr>Language Arts</vt:lpstr>
      <vt:lpstr>Expectation for Narrative Writing </vt:lpstr>
      <vt:lpstr>Math</vt:lpstr>
      <vt:lpstr>Science and Social Studies</vt:lpstr>
      <vt:lpstr>Assessments</vt:lpstr>
      <vt:lpstr>Standards Based Grading</vt:lpstr>
      <vt:lpstr>Behavior Expectations </vt:lpstr>
      <vt:lpstr>Specials Rotation</vt:lpstr>
      <vt:lpstr>Food</vt:lpstr>
      <vt:lpstr>Parent Involvement</vt:lpstr>
      <vt:lpstr>Bond Information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4th Grade  Curriculum Night</dc:title>
  <dc:creator>Default</dc:creator>
  <cp:lastModifiedBy>Kristen Malkasian</cp:lastModifiedBy>
  <cp:revision>2</cp:revision>
  <dcterms:modified xsi:type="dcterms:W3CDTF">2019-09-19T19:44:17Z</dcterms:modified>
</cp:coreProperties>
</file>